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6" r:id="rId3"/>
    <p:sldId id="260" r:id="rId4"/>
    <p:sldId id="261" r:id="rId5"/>
    <p:sldId id="276" r:id="rId6"/>
    <p:sldId id="278" r:id="rId7"/>
    <p:sldId id="328" r:id="rId8"/>
    <p:sldId id="282" r:id="rId9"/>
    <p:sldId id="283" r:id="rId10"/>
    <p:sldId id="284" r:id="rId11"/>
    <p:sldId id="285" r:id="rId12"/>
    <p:sldId id="351" r:id="rId13"/>
    <p:sldId id="263" r:id="rId14"/>
    <p:sldId id="286" r:id="rId15"/>
    <p:sldId id="345" r:id="rId16"/>
    <p:sldId id="337" r:id="rId17"/>
    <p:sldId id="360" r:id="rId18"/>
    <p:sldId id="359" r:id="rId19"/>
    <p:sldId id="344" r:id="rId20"/>
    <p:sldId id="357" r:id="rId21"/>
    <p:sldId id="346" r:id="rId22"/>
    <p:sldId id="354" r:id="rId23"/>
    <p:sldId id="355" r:id="rId24"/>
    <p:sldId id="356" r:id="rId25"/>
    <p:sldId id="353" r:id="rId26"/>
    <p:sldId id="302" r:id="rId27"/>
    <p:sldId id="327" r:id="rId28"/>
    <p:sldId id="319" r:id="rId29"/>
    <p:sldId id="347" r:id="rId30"/>
    <p:sldId id="334" r:id="rId31"/>
    <p:sldId id="307" r:id="rId32"/>
    <p:sldId id="308" r:id="rId33"/>
    <p:sldId id="310" r:id="rId34"/>
    <p:sldId id="312" r:id="rId35"/>
    <p:sldId id="309" r:id="rId36"/>
    <p:sldId id="313" r:id="rId37"/>
    <p:sldId id="318" r:id="rId38"/>
    <p:sldId id="316" r:id="rId39"/>
    <p:sldId id="325" r:id="rId40"/>
    <p:sldId id="335" r:id="rId41"/>
    <p:sldId id="317" r:id="rId42"/>
    <p:sldId id="321" r:id="rId43"/>
    <p:sldId id="323" r:id="rId44"/>
    <p:sldId id="259" r:id="rId45"/>
    <p:sldId id="362" r:id="rId46"/>
    <p:sldId id="363" r:id="rId47"/>
    <p:sldId id="364" r:id="rId48"/>
    <p:sldId id="365" r:id="rId49"/>
    <p:sldId id="368" r:id="rId50"/>
    <p:sldId id="369" r:id="rId51"/>
    <p:sldId id="367" r:id="rId52"/>
    <p:sldId id="366" r:id="rId53"/>
    <p:sldId id="358" r:id="rId54"/>
    <p:sldId id="324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66"/>
    <a:srgbClr val="8D5D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75850" autoAdjust="0"/>
  </p:normalViewPr>
  <p:slideViewPr>
    <p:cSldViewPr>
      <p:cViewPr>
        <p:scale>
          <a:sx n="66" d="100"/>
          <a:sy n="66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5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\&#36164;&#28304;&#25968;&#25454;\&#36164;&#28304;&#19982;&#20351;&#29992;&#32479;&#35745;\&#36164;&#28304;&#32479;&#35745;\&#24180;&#24230;&#25968;&#25454;&#32479;&#35745;\CASHL&#21382;&#24180;&#25968;&#25454;&#32479;&#35745;&#20998;&#26512;-gaogy&#65288;&#26032;&#65289;&#65293;&#25913;&#22270;&#34920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\&#36164;&#28304;&#25968;&#25454;\&#36164;&#28304;&#19982;&#20351;&#29992;&#32479;&#35745;\&#36164;&#28304;&#32479;&#35745;\&#24180;&#24230;&#25968;&#25454;&#32479;&#35745;\CASHL&#21382;&#24180;&#25968;&#25454;&#32479;&#35745;&#20998;&#26512;-gaogy&#65288;&#26032;&#65289;&#65293;&#25913;&#22270;&#34920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SHL&#32479;&#35745;\CASHL&#32479;&#35745;&#25968;&#25454;2013.12.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2013</a:t>
            </a:r>
            <a:r>
              <a:rPr lang="zh-CN" altLang="en-US" dirty="0" smtClean="0"/>
              <a:t>学科</a:t>
            </a:r>
            <a:r>
              <a:rPr lang="zh-CN" altLang="en-US" dirty="0"/>
              <a:t>统计</a:t>
            </a:r>
            <a:endParaRPr lang="en-US" altLang="zh-CN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8.5481615026730462E-2"/>
          <c:y val="0.1916479564286139"/>
          <c:w val="0.8775067334066402"/>
          <c:h val="0.44535943034753289"/>
        </c:manualLayout>
      </c:layout>
      <c:bar3DChart>
        <c:barDir val="col"/>
        <c:grouping val="clustered"/>
        <c:ser>
          <c:idx val="0"/>
          <c:order val="0"/>
          <c:tx>
            <c:strRef>
              <c:f>'4.3、期刊分类分布'!$F$2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'4.3、期刊分类分布'!$A$3:$A$23</c:f>
              <c:strCache>
                <c:ptCount val="21"/>
                <c:pt idx="0">
                  <c:v>经济/商业/管理</c:v>
                </c:pt>
                <c:pt idx="1">
                  <c:v>政治</c:v>
                </c:pt>
                <c:pt idx="2">
                  <c:v>法律</c:v>
                </c:pt>
                <c:pt idx="3">
                  <c:v>人物/传记</c:v>
                </c:pt>
                <c:pt idx="4">
                  <c:v>哲学/宗教</c:v>
                </c:pt>
                <c:pt idx="5">
                  <c:v>社会科学</c:v>
                </c:pt>
                <c:pt idx="6">
                  <c:v>历史</c:v>
                </c:pt>
                <c:pt idx="7">
                  <c:v>教育</c:v>
                </c:pt>
                <c:pt idx="8">
                  <c:v>文化</c:v>
                </c:pt>
                <c:pt idx="9">
                  <c:v>语言/文字</c:v>
                </c:pt>
                <c:pt idx="10">
                  <c:v>心理学</c:v>
                </c:pt>
                <c:pt idx="11">
                  <c:v>艺术</c:v>
                </c:pt>
                <c:pt idx="12">
                  <c:v>文学</c:v>
                </c:pt>
                <c:pt idx="13">
                  <c:v>其他</c:v>
                </c:pt>
                <c:pt idx="14">
                  <c:v>统计学</c:v>
                </c:pt>
                <c:pt idx="15">
                  <c:v>图书馆学
/信息科学</c:v>
                </c:pt>
                <c:pt idx="16">
                  <c:v>地理/环境</c:v>
                </c:pt>
                <c:pt idx="17">
                  <c:v>军事</c:v>
                </c:pt>
                <c:pt idx="18">
                  <c:v>社会学</c:v>
                </c:pt>
                <c:pt idx="19">
                  <c:v>体育</c:v>
                </c:pt>
                <c:pt idx="20">
                  <c:v>区域学</c:v>
                </c:pt>
              </c:strCache>
            </c:strRef>
          </c:cat>
          <c:val>
            <c:numRef>
              <c:f>'4.3、期刊分类分布'!$F$3:$F$23</c:f>
              <c:numCache>
                <c:formatCode>General</c:formatCode>
                <c:ptCount val="21"/>
                <c:pt idx="0">
                  <c:v>4790</c:v>
                </c:pt>
                <c:pt idx="1">
                  <c:v>3995</c:v>
                </c:pt>
                <c:pt idx="2">
                  <c:v>2194</c:v>
                </c:pt>
                <c:pt idx="3">
                  <c:v>1673</c:v>
                </c:pt>
                <c:pt idx="4">
                  <c:v>1624</c:v>
                </c:pt>
                <c:pt idx="5">
                  <c:v>1429</c:v>
                </c:pt>
                <c:pt idx="6">
                  <c:v>1399</c:v>
                </c:pt>
                <c:pt idx="7">
                  <c:v>1241</c:v>
                </c:pt>
                <c:pt idx="8">
                  <c:v>1058</c:v>
                </c:pt>
                <c:pt idx="9">
                  <c:v>1056</c:v>
                </c:pt>
                <c:pt idx="10">
                  <c:v>995</c:v>
                </c:pt>
                <c:pt idx="11">
                  <c:v>774</c:v>
                </c:pt>
                <c:pt idx="12">
                  <c:v>751</c:v>
                </c:pt>
                <c:pt idx="13">
                  <c:v>717</c:v>
                </c:pt>
                <c:pt idx="14">
                  <c:v>586</c:v>
                </c:pt>
                <c:pt idx="15">
                  <c:v>531</c:v>
                </c:pt>
                <c:pt idx="16">
                  <c:v>310</c:v>
                </c:pt>
                <c:pt idx="17">
                  <c:v>183</c:v>
                </c:pt>
                <c:pt idx="18">
                  <c:v>140</c:v>
                </c:pt>
                <c:pt idx="19">
                  <c:v>57</c:v>
                </c:pt>
                <c:pt idx="20">
                  <c:v>35</c:v>
                </c:pt>
              </c:numCache>
            </c:numRef>
          </c:val>
        </c:ser>
        <c:gapWidth val="75"/>
        <c:shape val="cylinder"/>
        <c:axId val="79651968"/>
        <c:axId val="79653504"/>
        <c:axId val="0"/>
      </c:bar3DChart>
      <c:catAx>
        <c:axId val="7965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>
                <a:latin typeface="+mn-ea"/>
                <a:ea typeface="+mn-ea"/>
              </a:defRPr>
            </a:pPr>
            <a:endParaRPr lang="zh-CN"/>
          </a:p>
        </c:txPr>
        <c:crossAx val="79653504"/>
        <c:crosses val="autoZero"/>
        <c:auto val="1"/>
        <c:lblAlgn val="ctr"/>
        <c:lblOffset val="100"/>
      </c:catAx>
      <c:valAx>
        <c:axId val="796535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79651968"/>
        <c:crosses val="autoZero"/>
        <c:crossBetween val="between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rgbClr val="0070C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2013</a:t>
            </a:r>
            <a:r>
              <a:rPr lang="zh-CN" altLang="en-US"/>
              <a:t>年图书学科统计</a:t>
            </a:r>
            <a:endParaRPr lang="en-US" altLang="zh-CN"/>
          </a:p>
        </c:rich>
      </c:tx>
      <c:layout>
        <c:manualLayout>
          <c:xMode val="edge"/>
          <c:yMode val="edge"/>
          <c:x val="0.27292154217774622"/>
          <c:y val="3.642987249544633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'11、图书学科分类'!$A$3:$A$22</c:f>
              <c:strCache>
                <c:ptCount val="20"/>
                <c:pt idx="0">
                  <c:v>文学</c:v>
                </c:pt>
                <c:pt idx="1">
                  <c:v>经济/商业/管理</c:v>
                </c:pt>
                <c:pt idx="2">
                  <c:v>历史</c:v>
                </c:pt>
                <c:pt idx="3">
                  <c:v>政治</c:v>
                </c:pt>
                <c:pt idx="4">
                  <c:v>语言/文字</c:v>
                </c:pt>
                <c:pt idx="5">
                  <c:v>哲学/宗教</c:v>
                </c:pt>
                <c:pt idx="6">
                  <c:v>法律</c:v>
                </c:pt>
                <c:pt idx="7">
                  <c:v>社会科学</c:v>
                </c:pt>
                <c:pt idx="8">
                  <c:v>艺术</c:v>
                </c:pt>
                <c:pt idx="9">
                  <c:v>社会学</c:v>
                </c:pt>
                <c:pt idx="10">
                  <c:v>军事</c:v>
                </c:pt>
                <c:pt idx="11">
                  <c:v>心理学</c:v>
                </c:pt>
                <c:pt idx="12">
                  <c:v>地理/环境</c:v>
                </c:pt>
                <c:pt idx="13">
                  <c:v>图书馆学/信息科学</c:v>
                </c:pt>
                <c:pt idx="14">
                  <c:v>教育</c:v>
                </c:pt>
                <c:pt idx="15">
                  <c:v>体育</c:v>
                </c:pt>
                <c:pt idx="16">
                  <c:v>人物/传记</c:v>
                </c:pt>
                <c:pt idx="17">
                  <c:v>文化</c:v>
                </c:pt>
                <c:pt idx="18">
                  <c:v>统计学</c:v>
                </c:pt>
                <c:pt idx="19">
                  <c:v>其它</c:v>
                </c:pt>
              </c:strCache>
            </c:strRef>
          </c:cat>
          <c:val>
            <c:numRef>
              <c:f>'11、图书学科分类'!$F$3:$F$22</c:f>
              <c:numCache>
                <c:formatCode>General</c:formatCode>
                <c:ptCount val="20"/>
                <c:pt idx="0">
                  <c:v>311957</c:v>
                </c:pt>
                <c:pt idx="1">
                  <c:v>195156</c:v>
                </c:pt>
                <c:pt idx="2">
                  <c:v>158820</c:v>
                </c:pt>
                <c:pt idx="3">
                  <c:v>134704</c:v>
                </c:pt>
                <c:pt idx="4">
                  <c:v>122974</c:v>
                </c:pt>
                <c:pt idx="5">
                  <c:v>104527</c:v>
                </c:pt>
                <c:pt idx="6">
                  <c:v>66251</c:v>
                </c:pt>
                <c:pt idx="7">
                  <c:v>65739</c:v>
                </c:pt>
                <c:pt idx="8">
                  <c:v>56895</c:v>
                </c:pt>
                <c:pt idx="9">
                  <c:v>36636</c:v>
                </c:pt>
                <c:pt idx="10">
                  <c:v>34144</c:v>
                </c:pt>
                <c:pt idx="11">
                  <c:v>26575</c:v>
                </c:pt>
                <c:pt idx="12">
                  <c:v>26466</c:v>
                </c:pt>
                <c:pt idx="13">
                  <c:v>20606</c:v>
                </c:pt>
                <c:pt idx="14">
                  <c:v>18231</c:v>
                </c:pt>
                <c:pt idx="15">
                  <c:v>7763</c:v>
                </c:pt>
                <c:pt idx="16">
                  <c:v>3786</c:v>
                </c:pt>
                <c:pt idx="17">
                  <c:v>3737</c:v>
                </c:pt>
                <c:pt idx="18">
                  <c:v>2283</c:v>
                </c:pt>
                <c:pt idx="19">
                  <c:v>27815</c:v>
                </c:pt>
              </c:numCache>
            </c:numRef>
          </c:val>
        </c:ser>
        <c:shape val="cylinder"/>
        <c:axId val="79818112"/>
        <c:axId val="79963264"/>
        <c:axId val="0"/>
      </c:bar3DChart>
      <c:catAx>
        <c:axId val="79818112"/>
        <c:scaling>
          <c:orientation val="minMax"/>
        </c:scaling>
        <c:axPos val="b"/>
        <c:majorTickMark val="none"/>
        <c:tickLblPos val="nextTo"/>
        <c:crossAx val="79963264"/>
        <c:crosses val="autoZero"/>
        <c:auto val="1"/>
        <c:lblAlgn val="ctr"/>
        <c:lblOffset val="100"/>
      </c:catAx>
      <c:valAx>
        <c:axId val="79963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9818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ln>
      <a:solidFill>
        <a:srgbClr val="0066FF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4"/>
  <c:chart>
    <c:title>
      <c:tx>
        <c:rich>
          <a:bodyPr/>
          <a:lstStyle/>
          <a:p>
            <a:pPr>
              <a:defRPr sz="2800"/>
            </a:pPr>
            <a:r>
              <a:rPr lang="en-US" altLang="zh-CN" sz="2800" dirty="0" smtClean="0">
                <a:solidFill>
                  <a:srgbClr val="C00000"/>
                </a:solidFill>
              </a:rPr>
              <a:t>2004-2013</a:t>
            </a:r>
            <a:r>
              <a:rPr lang="zh-CN" altLang="en-US" sz="2800" dirty="0" smtClean="0">
                <a:solidFill>
                  <a:srgbClr val="C00000"/>
                </a:solidFill>
              </a:rPr>
              <a:t>期刊使用情况统计</a:t>
            </a:r>
            <a:endParaRPr lang="zh-CN" altLang="en-US" sz="2800" dirty="0">
              <a:solidFill>
                <a:srgbClr val="C0000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CASHL数据!$B$15:$K$15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CASHL数据!$B$16:$K$16</c:f>
              <c:numCache>
                <c:formatCode>General</c:formatCode>
                <c:ptCount val="10"/>
                <c:pt idx="0">
                  <c:v>29706</c:v>
                </c:pt>
                <c:pt idx="1">
                  <c:v>41353</c:v>
                </c:pt>
                <c:pt idx="2">
                  <c:v>69424</c:v>
                </c:pt>
                <c:pt idx="3">
                  <c:v>67217</c:v>
                </c:pt>
                <c:pt idx="4">
                  <c:v>79972</c:v>
                </c:pt>
                <c:pt idx="5">
                  <c:v>157447</c:v>
                </c:pt>
                <c:pt idx="6">
                  <c:v>103373</c:v>
                </c:pt>
                <c:pt idx="7">
                  <c:v>106527</c:v>
                </c:pt>
                <c:pt idx="8">
                  <c:v>131421</c:v>
                </c:pt>
                <c:pt idx="9">
                  <c:v>122028</c:v>
                </c:pt>
              </c:numCache>
            </c:numRef>
          </c:val>
        </c:ser>
        <c:dLbls>
          <c:showVal val="1"/>
        </c:dLbls>
        <c:overlap val="-25"/>
        <c:axId val="76941184"/>
        <c:axId val="77611392"/>
      </c:barChart>
      <c:catAx>
        <c:axId val="76941184"/>
        <c:scaling>
          <c:orientation val="minMax"/>
        </c:scaling>
        <c:axPos val="b"/>
        <c:numFmt formatCode="General" sourceLinked="1"/>
        <c:majorTickMark val="none"/>
        <c:tickLblPos val="nextTo"/>
        <c:crossAx val="77611392"/>
        <c:crosses val="autoZero"/>
        <c:auto val="1"/>
        <c:lblAlgn val="ctr"/>
        <c:lblOffset val="100"/>
      </c:catAx>
      <c:valAx>
        <c:axId val="77611392"/>
        <c:scaling>
          <c:orientation val="minMax"/>
          <c:max val="180000"/>
        </c:scaling>
        <c:delete val="1"/>
        <c:axPos val="l"/>
        <c:numFmt formatCode="General" sourceLinked="1"/>
        <c:majorTickMark val="none"/>
        <c:tickLblPos val="none"/>
        <c:crossAx val="76941184"/>
        <c:crosses val="autoZero"/>
        <c:crossBetween val="between"/>
      </c:valAx>
    </c:plotArea>
    <c:plotVisOnly val="1"/>
    <c:dispBlanksAs val="gap"/>
  </c:chart>
  <c:spPr>
    <a:ln>
      <a:solidFill>
        <a:schemeClr val="accent2"/>
      </a:solidFill>
    </a:ln>
  </c:spPr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>
                <a:latin typeface="Adobe 宋体 Std L" pitchFamily="18" charset="-122"/>
                <a:ea typeface="Adobe 宋体 Std L" pitchFamily="18" charset="-122"/>
              </a:defRPr>
            </a:pPr>
            <a:r>
              <a:rPr lang="zh-TW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图书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使用情况统计</a:t>
            </a:r>
            <a:endParaRPr lang="en-US" altLang="zh-CN" sz="28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>
                <a:latin typeface="Adobe 宋体 Std L" pitchFamily="18" charset="-122"/>
                <a:ea typeface="Adobe 宋体 Std L" pitchFamily="18" charset="-122"/>
              </a:defRPr>
            </a:pPr>
            <a:r>
              <a:rPr lang="zh-TW" sz="1800" b="1" dirty="0" smtClean="0">
                <a:solidFill>
                  <a:srgbClr val="C00000"/>
                </a:solidFill>
                <a:latin typeface="Adobe 宋体 Std L" pitchFamily="18" charset="-122"/>
                <a:ea typeface="Adobe 宋体 Std L" pitchFamily="18" charset="-122"/>
              </a:rPr>
              <a:t>（含部分章节复制）</a:t>
            </a:r>
            <a:endParaRPr lang="zh-CN" sz="1800" dirty="0">
              <a:solidFill>
                <a:srgbClr val="C00000"/>
              </a:solidFill>
              <a:latin typeface="Adobe 宋体 Std L" pitchFamily="18" charset="-122"/>
              <a:ea typeface="Adobe 宋体 Std L" pitchFamily="18" charset="-122"/>
            </a:endParaRPr>
          </a:p>
        </c:rich>
      </c:tx>
      <c:layout>
        <c:manualLayout>
          <c:xMode val="edge"/>
          <c:yMode val="edge"/>
          <c:x val="0.35169106210421081"/>
          <c:y val="5.836051377675748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48244639484503"/>
          <c:y val="0.27215835867565036"/>
          <c:w val="0.86916144162535269"/>
          <c:h val="0.54077321512109211"/>
        </c:manualLayout>
      </c:layout>
      <c:bar3DChart>
        <c:barDir val="col"/>
        <c:grouping val="clustered"/>
        <c:ser>
          <c:idx val="0"/>
          <c:order val="0"/>
          <c:tx>
            <c:strRef>
              <c:f>CASHL数据!$A$32</c:f>
              <c:strCache>
                <c:ptCount val="1"/>
                <c:pt idx="0">
                  <c:v>图书（含部分章节复制）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zh-CN"/>
              </a:p>
            </c:txPr>
            <c:showVal val="1"/>
          </c:dLbls>
          <c:cat>
            <c:strRef>
              <c:f>CASHL数据!$B$31:$I$31</c:f>
              <c:strCache>
                <c:ptCount val="8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CASHL数据!$B$32:$I$32</c:f>
              <c:numCache>
                <c:formatCode>General</c:formatCode>
                <c:ptCount val="8"/>
                <c:pt idx="0">
                  <c:v>35</c:v>
                </c:pt>
                <c:pt idx="1">
                  <c:v>264</c:v>
                </c:pt>
                <c:pt idx="2">
                  <c:v>390</c:v>
                </c:pt>
                <c:pt idx="3">
                  <c:v>842</c:v>
                </c:pt>
                <c:pt idx="4">
                  <c:v>1173</c:v>
                </c:pt>
                <c:pt idx="5">
                  <c:v>1536</c:v>
                </c:pt>
                <c:pt idx="6">
                  <c:v>1810</c:v>
                </c:pt>
                <c:pt idx="7">
                  <c:v>3005</c:v>
                </c:pt>
              </c:numCache>
            </c:numRef>
          </c:val>
        </c:ser>
        <c:shape val="cylinder"/>
        <c:axId val="80258560"/>
        <c:axId val="80260480"/>
        <c:axId val="0"/>
      </c:bar3DChart>
      <c:catAx>
        <c:axId val="8025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0260480"/>
        <c:crosses val="autoZero"/>
        <c:auto val="1"/>
        <c:lblAlgn val="ctr"/>
        <c:lblOffset val="100"/>
      </c:catAx>
      <c:valAx>
        <c:axId val="8026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8025856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7"/>
  <c:chart>
    <c:autoTitleDeleted val="1"/>
    <c:view3D>
      <c:rotX val="0"/>
      <c:hPercent val="100"/>
      <c:rotY val="357"/>
      <c:depthPercent val="100"/>
      <c:perspective val="30"/>
    </c:view3D>
    <c:plotArea>
      <c:layout>
        <c:manualLayout>
          <c:layoutTarget val="inner"/>
          <c:xMode val="edge"/>
          <c:yMode val="edge"/>
          <c:x val="1.0100076204450921E-2"/>
          <c:y val="0.16484579450793047"/>
          <c:w val="0.98226270425822648"/>
          <c:h val="0.72587887744273771"/>
        </c:manualLayout>
      </c:layout>
      <c:bar3DChart>
        <c:barDir val="col"/>
        <c:grouping val="standard"/>
        <c:ser>
          <c:idx val="0"/>
          <c:order val="0"/>
          <c:tx>
            <c:strRef>
              <c:f>CASHL数据!$A$2</c:f>
              <c:strCache>
                <c:ptCount val="1"/>
                <c:pt idx="0">
                  <c:v>成员馆</c:v>
                </c:pt>
              </c:strCache>
            </c:strRef>
          </c:tx>
          <c:dLbls>
            <c:dLbl>
              <c:idx val="0"/>
              <c:layout>
                <c:manualLayout>
                  <c:x val="1.1206264414350821E-3"/>
                  <c:y val="-2.4193692831961936E-2"/>
                </c:manualLayout>
              </c:layout>
              <c:showVal val="1"/>
            </c:dLbl>
            <c:dLbl>
              <c:idx val="1"/>
              <c:layout>
                <c:manualLayout>
                  <c:x val="9.1703155643030028E-4"/>
                  <c:y val="-8.6444727745591029E-3"/>
                </c:manualLayout>
              </c:layout>
              <c:showVal val="1"/>
            </c:dLbl>
            <c:dLbl>
              <c:idx val="2"/>
              <c:layout>
                <c:manualLayout>
                  <c:x val="-1.0748272332802701E-3"/>
                  <c:y val="-6.7916637666224E-3"/>
                </c:manualLayout>
              </c:layout>
              <c:showVal val="1"/>
            </c:dLbl>
            <c:dLbl>
              <c:idx val="3"/>
              <c:layout>
                <c:manualLayout>
                  <c:x val="-6.8930085433189384E-3"/>
                  <c:y val="-5.9623084477340133E-2"/>
                </c:manualLayout>
              </c:layout>
              <c:showVal val="1"/>
            </c:dLbl>
            <c:dLbl>
              <c:idx val="4"/>
              <c:layout>
                <c:manualLayout>
                  <c:x val="1.1941152136646566E-3"/>
                  <c:y val="-2.6858181363888178E-2"/>
                </c:manualLayout>
              </c:layout>
              <c:showVal val="1"/>
            </c:dLbl>
            <c:dLbl>
              <c:idx val="5"/>
              <c:layout>
                <c:manualLayout>
                  <c:x val="3.2257470193370213E-3"/>
                  <c:y val="-1.4699070803312401E-2"/>
                </c:manualLayout>
              </c:layout>
              <c:showVal val="1"/>
            </c:dLbl>
            <c:dLbl>
              <c:idx val="6"/>
              <c:layout>
                <c:manualLayout>
                  <c:x val="3.6304290167951821E-3"/>
                  <c:y val="2.439030199671778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zh-CN"/>
              </a:p>
            </c:txPr>
            <c:showVal val="1"/>
          </c:dLbls>
          <c:cat>
            <c:numRef>
              <c:f>CASHL数据!$B$1:$L$1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2014.3</c:v>
                </c:pt>
              </c:numCache>
            </c:numRef>
          </c:cat>
          <c:val>
            <c:numRef>
              <c:f>CASHL数据!$B$2:$L$2</c:f>
              <c:numCache>
                <c:formatCode>General</c:formatCode>
                <c:ptCount val="11"/>
                <c:pt idx="0">
                  <c:v>94</c:v>
                </c:pt>
                <c:pt idx="1">
                  <c:v>137</c:v>
                </c:pt>
                <c:pt idx="2">
                  <c:v>163</c:v>
                </c:pt>
                <c:pt idx="3">
                  <c:v>275</c:v>
                </c:pt>
                <c:pt idx="4">
                  <c:v>368</c:v>
                </c:pt>
                <c:pt idx="5">
                  <c:v>508</c:v>
                </c:pt>
                <c:pt idx="6">
                  <c:v>594</c:v>
                </c:pt>
                <c:pt idx="7">
                  <c:v>641</c:v>
                </c:pt>
                <c:pt idx="8">
                  <c:v>685</c:v>
                </c:pt>
                <c:pt idx="9">
                  <c:v>741</c:v>
                </c:pt>
                <c:pt idx="10">
                  <c:v>768</c:v>
                </c:pt>
              </c:numCache>
            </c:numRef>
          </c:val>
        </c:ser>
        <c:shape val="cylinder"/>
        <c:axId val="81508608"/>
        <c:axId val="112435200"/>
        <c:axId val="50605568"/>
      </c:bar3DChart>
      <c:catAx>
        <c:axId val="81508608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zh-CN"/>
          </a:p>
        </c:txPr>
        <c:crossAx val="1124352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1243520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81508608"/>
        <c:crosses val="max"/>
        <c:crossBetween val="between"/>
      </c:valAx>
      <c:serAx>
        <c:axId val="50605568"/>
        <c:scaling>
          <c:orientation val="minMax"/>
        </c:scaling>
        <c:delete val="1"/>
        <c:axPos val="b"/>
        <c:tickLblPos val="none"/>
        <c:crossAx val="112435200"/>
        <c:crosses val="autoZero"/>
      </c:serAx>
    </c:plotArea>
    <c:plotVisOnly val="1"/>
    <c:dispBlanksAs val="gap"/>
  </c:chart>
  <c:spPr>
    <a:ln>
      <a:solidFill>
        <a:srgbClr val="7030A0"/>
      </a:solidFill>
    </a:ln>
  </c:spPr>
  <c:txPr>
    <a:bodyPr/>
    <a:lstStyle/>
    <a:p>
      <a:pPr>
        <a:defRPr sz="18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4"/>
  <c:chart>
    <c:title>
      <c:layout>
        <c:manualLayout>
          <c:xMode val="edge"/>
          <c:yMode val="edge"/>
          <c:x val="0.39607981188673036"/>
          <c:y val="1.4628148955671574E-2"/>
        </c:manualLayout>
      </c:layout>
      <c:txPr>
        <a:bodyPr/>
        <a:lstStyle/>
        <a:p>
          <a:pPr>
            <a:defRPr sz="2400">
              <a:solidFill>
                <a:srgbClr val="7030A0"/>
              </a:solidFill>
            </a:defRPr>
          </a:pPr>
          <a:endParaRPr lang="zh-CN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8.8660728765726352E-2"/>
          <c:y val="0.13878375375709043"/>
          <c:w val="0.85491086360394863"/>
          <c:h val="0.75490223308521365"/>
        </c:manualLayout>
      </c:layout>
      <c:bar3DChart>
        <c:barDir val="col"/>
        <c:grouping val="clustered"/>
        <c:ser>
          <c:idx val="0"/>
          <c:order val="0"/>
          <c:tx>
            <c:strRef>
              <c:f>CASHL数据!$A$28</c:f>
              <c:strCache>
                <c:ptCount val="1"/>
                <c:pt idx="0">
                  <c:v>完成时间（天）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7030A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CASHL数据!$B$27:$G$27</c:f>
              <c:strCache>
                <c:ptCount val="6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</c:strCache>
            </c:strRef>
          </c:cat>
          <c:val>
            <c:numRef>
              <c:f>CASHL数据!$B$28:$G$28</c:f>
              <c:numCache>
                <c:formatCode>General</c:formatCode>
                <c:ptCount val="6"/>
                <c:pt idx="0">
                  <c:v>7.22</c:v>
                </c:pt>
                <c:pt idx="1">
                  <c:v>2.25</c:v>
                </c:pt>
                <c:pt idx="2">
                  <c:v>1.37</c:v>
                </c:pt>
                <c:pt idx="3">
                  <c:v>1.9300000000000042</c:v>
                </c:pt>
                <c:pt idx="4">
                  <c:v>1.6400000000000001</c:v>
                </c:pt>
                <c:pt idx="5">
                  <c:v>2.19</c:v>
                </c:pt>
              </c:numCache>
            </c:numRef>
          </c:val>
        </c:ser>
        <c:shape val="cylinder"/>
        <c:axId val="112833664"/>
        <c:axId val="112835584"/>
        <c:axId val="0"/>
      </c:bar3DChart>
      <c:catAx>
        <c:axId val="11283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</a:defRPr>
            </a:pPr>
            <a:endParaRPr lang="zh-CN"/>
          </a:p>
        </c:txPr>
        <c:crossAx val="112835584"/>
        <c:crosses val="autoZero"/>
        <c:auto val="1"/>
        <c:lblAlgn val="ctr"/>
        <c:lblOffset val="100"/>
      </c:catAx>
      <c:valAx>
        <c:axId val="112835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CN"/>
          </a:p>
        </c:txPr>
        <c:crossAx val="11283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4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8660728765726352E-2"/>
          <c:y val="0.13878375375709043"/>
          <c:w val="0.85491086360394863"/>
          <c:h val="0.75490223308521365"/>
        </c:manualLayout>
      </c:layout>
      <c:bar3DChart>
        <c:barDir val="col"/>
        <c:grouping val="clustered"/>
        <c:shape val="cylinder"/>
        <c:axId val="51124480"/>
        <c:axId val="51126272"/>
        <c:axId val="0"/>
      </c:bar3DChart>
      <c:catAx>
        <c:axId val="51124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</a:defRPr>
            </a:pPr>
            <a:endParaRPr lang="zh-CN"/>
          </a:p>
        </c:txPr>
        <c:crossAx val="51126272"/>
        <c:crosses val="autoZero"/>
        <c:auto val="1"/>
        <c:lblAlgn val="ctr"/>
        <c:lblOffset val="100"/>
      </c:catAx>
      <c:valAx>
        <c:axId val="5112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CN"/>
          </a:p>
        </c:txPr>
        <c:crossAx val="51124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8"/>
  <c:chart>
    <c:title>
      <c:layout/>
      <c:txPr>
        <a:bodyPr/>
        <a:lstStyle/>
        <a:p>
          <a:pPr>
            <a:defRPr sz="2000">
              <a:solidFill>
                <a:srgbClr val="7030A0"/>
              </a:solidFill>
            </a:defRPr>
          </a:pPr>
          <a:endParaRPr lang="zh-CN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CASHL数据!$A$22</c:f>
              <c:strCache>
                <c:ptCount val="1"/>
                <c:pt idx="0">
                  <c:v>文献传递请求满足率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zh-CN"/>
              </a:p>
            </c:txPr>
            <c:dLblPos val="outEnd"/>
            <c:showVal val="1"/>
          </c:dLbls>
          <c:cat>
            <c:strRef>
              <c:f>CASHL数据!$B$21:$K$21</c:f>
              <c:strCache>
                <c:ptCount val="10"/>
                <c:pt idx="0">
                  <c:v>2004年</c:v>
                </c:pt>
                <c:pt idx="1">
                  <c:v>2005年</c:v>
                </c:pt>
                <c:pt idx="2">
                  <c:v>2006年</c:v>
                </c:pt>
                <c:pt idx="3">
                  <c:v>2007年</c:v>
                </c:pt>
                <c:pt idx="4">
                  <c:v>2008年</c:v>
                </c:pt>
                <c:pt idx="5">
                  <c:v>2009年</c:v>
                </c:pt>
                <c:pt idx="6">
                  <c:v>2010年</c:v>
                </c:pt>
                <c:pt idx="7">
                  <c:v>2011年</c:v>
                </c:pt>
                <c:pt idx="8">
                  <c:v>2012年</c:v>
                </c:pt>
                <c:pt idx="9">
                  <c:v>2013年</c:v>
                </c:pt>
              </c:strCache>
            </c:strRef>
          </c:cat>
          <c:val>
            <c:numRef>
              <c:f>CASHL数据!$B$22:$K$22</c:f>
              <c:numCache>
                <c:formatCode>0.00%</c:formatCode>
                <c:ptCount val="10"/>
                <c:pt idx="0">
                  <c:v>0.66460000000000374</c:v>
                </c:pt>
                <c:pt idx="1">
                  <c:v>0.72540000000000004</c:v>
                </c:pt>
                <c:pt idx="2">
                  <c:v>0.81730000000000003</c:v>
                </c:pt>
                <c:pt idx="3">
                  <c:v>0.91270000000000062</c:v>
                </c:pt>
                <c:pt idx="4">
                  <c:v>0.90639999999999998</c:v>
                </c:pt>
                <c:pt idx="5">
                  <c:v>0.94670000000000065</c:v>
                </c:pt>
                <c:pt idx="6">
                  <c:v>0.96170000000000211</c:v>
                </c:pt>
                <c:pt idx="7">
                  <c:v>0.93959999999999999</c:v>
                </c:pt>
                <c:pt idx="8">
                  <c:v>0.95020000000000004</c:v>
                </c:pt>
                <c:pt idx="9">
                  <c:v>0.95520000000000005</c:v>
                </c:pt>
              </c:numCache>
            </c:numRef>
          </c:val>
        </c:ser>
        <c:axId val="51159808"/>
        <c:axId val="51161344"/>
      </c:barChart>
      <c:catAx>
        <c:axId val="51159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</a:defRPr>
            </a:pPr>
            <a:endParaRPr lang="zh-CN"/>
          </a:p>
        </c:txPr>
        <c:crossAx val="51161344"/>
        <c:crosses val="autoZero"/>
        <c:auto val="1"/>
        <c:lblAlgn val="ctr"/>
        <c:lblOffset val="100"/>
      </c:catAx>
      <c:valAx>
        <c:axId val="51161344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51159808"/>
        <c:crosses val="autoZero"/>
        <c:crossBetween val="between"/>
        <c:majorUnit val="0.2"/>
      </c:valAx>
    </c:plotArea>
    <c:plotVisOnly val="1"/>
    <c:dispBlanksAs val="zero"/>
  </c:chart>
  <c:spPr>
    <a:solidFill>
      <a:schemeClr val="bg1"/>
    </a:solidFill>
    <a:ln>
      <a:solidFill>
        <a:schemeClr val="accent2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E27A8-4C20-4C4F-AB84-E1BD6CE978A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72FFDA8D-6664-496E-BEA0-D15C468D2399}">
      <dgm:prSet phldrT="[文本]" custT="1"/>
      <dgm:spPr/>
      <dgm:t>
        <a:bodyPr/>
        <a:lstStyle/>
        <a:p>
          <a:r>
            <a:rPr lang="zh-CN" altLang="en-US" sz="3200" smtClean="0"/>
            <a:t>什么是</a:t>
          </a:r>
          <a:r>
            <a:rPr lang="en-US" altLang="zh-CN" sz="3200" smtClean="0"/>
            <a:t>CASHL? </a:t>
          </a:r>
          <a:endParaRPr lang="zh-CN" altLang="en-US" sz="3200" dirty="0"/>
        </a:p>
      </dgm:t>
    </dgm:pt>
    <dgm:pt modelId="{FA6F7B60-5417-4A20-89B0-F3468950ADD9}" type="parTrans" cxnId="{A6CA07C6-5F75-4990-827D-7EC5BFBB1970}">
      <dgm:prSet/>
      <dgm:spPr/>
      <dgm:t>
        <a:bodyPr/>
        <a:lstStyle/>
        <a:p>
          <a:endParaRPr lang="zh-CN" altLang="en-US"/>
        </a:p>
      </dgm:t>
    </dgm:pt>
    <dgm:pt modelId="{A230058F-81A4-4825-B639-C7A8FA89D440}" type="sibTrans" cxnId="{A6CA07C6-5F75-4990-827D-7EC5BFBB1970}">
      <dgm:prSet/>
      <dgm:spPr/>
      <dgm:t>
        <a:bodyPr/>
        <a:lstStyle/>
        <a:p>
          <a:endParaRPr lang="zh-CN" altLang="en-US"/>
        </a:p>
      </dgm:t>
    </dgm:pt>
    <dgm:pt modelId="{D75C1D3F-80F4-4F29-8C61-31BEF8A09C8D}" type="pres">
      <dgm:prSet presAssocID="{B91E27A8-4C20-4C4F-AB84-E1BD6CE978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E25A88A-3D34-4804-B386-8395D77A43D5}" type="pres">
      <dgm:prSet presAssocID="{B91E27A8-4C20-4C4F-AB84-E1BD6CE978A0}" presName="Name1" presStyleCnt="0"/>
      <dgm:spPr/>
    </dgm:pt>
    <dgm:pt modelId="{2819000E-FE3D-41F0-8AAE-034103057117}" type="pres">
      <dgm:prSet presAssocID="{B91E27A8-4C20-4C4F-AB84-E1BD6CE978A0}" presName="cycle" presStyleCnt="0"/>
      <dgm:spPr/>
    </dgm:pt>
    <dgm:pt modelId="{CEBF0366-2990-4E86-8629-B3ABE53393F3}" type="pres">
      <dgm:prSet presAssocID="{B91E27A8-4C20-4C4F-AB84-E1BD6CE978A0}" presName="srcNode" presStyleLbl="node1" presStyleIdx="0" presStyleCnt="1"/>
      <dgm:spPr/>
    </dgm:pt>
    <dgm:pt modelId="{C96C8104-844F-4D6C-A140-4B224BEA0DAD}" type="pres">
      <dgm:prSet presAssocID="{B91E27A8-4C20-4C4F-AB84-E1BD6CE978A0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9D0628EC-6C04-4E85-AC50-83DF0354EA9D}" type="pres">
      <dgm:prSet presAssocID="{B91E27A8-4C20-4C4F-AB84-E1BD6CE978A0}" presName="extraNode" presStyleLbl="node1" presStyleIdx="0" presStyleCnt="1"/>
      <dgm:spPr/>
    </dgm:pt>
    <dgm:pt modelId="{23C6C0C0-BCF3-43D5-A424-5588E6570E68}" type="pres">
      <dgm:prSet presAssocID="{B91E27A8-4C20-4C4F-AB84-E1BD6CE978A0}" presName="dstNode" presStyleLbl="node1" presStyleIdx="0" presStyleCnt="1"/>
      <dgm:spPr/>
    </dgm:pt>
    <dgm:pt modelId="{4AFD502A-3D8E-4A66-A09F-6DD880A17CBC}" type="pres">
      <dgm:prSet presAssocID="{72FFDA8D-6664-496E-BEA0-D15C468D2399}" presName="text_1" presStyleLbl="node1" presStyleIdx="0" presStyleCnt="1" custScaleY="2023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1B665B-44B0-46FB-AC21-C2C615102F2F}" type="pres">
      <dgm:prSet presAssocID="{72FFDA8D-6664-496E-BEA0-D15C468D2399}" presName="accent_1" presStyleCnt="0"/>
      <dgm:spPr/>
    </dgm:pt>
    <dgm:pt modelId="{E02674C4-0F8D-4409-8003-5204686C474F}" type="pres">
      <dgm:prSet presAssocID="{72FFDA8D-6664-496E-BEA0-D15C468D2399}" presName="accentRepeatNode" presStyleLbl="solidFgAcc1" presStyleIdx="0" presStyleCnt="1"/>
      <dgm:spPr/>
    </dgm:pt>
  </dgm:ptLst>
  <dgm:cxnLst>
    <dgm:cxn modelId="{D08844CE-356E-4AA7-A370-5459908B92B5}" type="presOf" srcId="{72FFDA8D-6664-496E-BEA0-D15C468D2399}" destId="{4AFD502A-3D8E-4A66-A09F-6DD880A17CBC}" srcOrd="0" destOrd="0" presId="urn:microsoft.com/office/officeart/2008/layout/VerticalCurvedList"/>
    <dgm:cxn modelId="{A6CA07C6-5F75-4990-827D-7EC5BFBB1970}" srcId="{B91E27A8-4C20-4C4F-AB84-E1BD6CE978A0}" destId="{72FFDA8D-6664-496E-BEA0-D15C468D2399}" srcOrd="0" destOrd="0" parTransId="{FA6F7B60-5417-4A20-89B0-F3468950ADD9}" sibTransId="{A230058F-81A4-4825-B639-C7A8FA89D440}"/>
    <dgm:cxn modelId="{6E1B742D-CD07-4A6E-961D-3064C0A07800}" type="presOf" srcId="{A230058F-81A4-4825-B639-C7A8FA89D440}" destId="{C96C8104-844F-4D6C-A140-4B224BEA0DAD}" srcOrd="0" destOrd="0" presId="urn:microsoft.com/office/officeart/2008/layout/VerticalCurvedList"/>
    <dgm:cxn modelId="{D7E3E725-4848-48C7-AD7E-51D362055F88}" type="presOf" srcId="{B91E27A8-4C20-4C4F-AB84-E1BD6CE978A0}" destId="{D75C1D3F-80F4-4F29-8C61-31BEF8A09C8D}" srcOrd="0" destOrd="0" presId="urn:microsoft.com/office/officeart/2008/layout/VerticalCurvedList"/>
    <dgm:cxn modelId="{D241FC0F-204A-473C-B1CE-6434711561CD}" type="presParOf" srcId="{D75C1D3F-80F4-4F29-8C61-31BEF8A09C8D}" destId="{EE25A88A-3D34-4804-B386-8395D77A43D5}" srcOrd="0" destOrd="0" presId="urn:microsoft.com/office/officeart/2008/layout/VerticalCurvedList"/>
    <dgm:cxn modelId="{9B5A79F7-216F-4DC9-A093-876FE4A83E13}" type="presParOf" srcId="{EE25A88A-3D34-4804-B386-8395D77A43D5}" destId="{2819000E-FE3D-41F0-8AAE-034103057117}" srcOrd="0" destOrd="0" presId="urn:microsoft.com/office/officeart/2008/layout/VerticalCurvedList"/>
    <dgm:cxn modelId="{F44EE3FC-170B-4220-A238-C0C4BF1FE763}" type="presParOf" srcId="{2819000E-FE3D-41F0-8AAE-034103057117}" destId="{CEBF0366-2990-4E86-8629-B3ABE53393F3}" srcOrd="0" destOrd="0" presId="urn:microsoft.com/office/officeart/2008/layout/VerticalCurvedList"/>
    <dgm:cxn modelId="{467D257C-5E50-454C-824C-18163524C1A9}" type="presParOf" srcId="{2819000E-FE3D-41F0-8AAE-034103057117}" destId="{C96C8104-844F-4D6C-A140-4B224BEA0DAD}" srcOrd="1" destOrd="0" presId="urn:microsoft.com/office/officeart/2008/layout/VerticalCurvedList"/>
    <dgm:cxn modelId="{3A030A2D-D70F-49D2-915F-635FA1EFA481}" type="presParOf" srcId="{2819000E-FE3D-41F0-8AAE-034103057117}" destId="{9D0628EC-6C04-4E85-AC50-83DF0354EA9D}" srcOrd="2" destOrd="0" presId="urn:microsoft.com/office/officeart/2008/layout/VerticalCurvedList"/>
    <dgm:cxn modelId="{E9A3AE79-013C-48F1-A992-D5665ADC532B}" type="presParOf" srcId="{2819000E-FE3D-41F0-8AAE-034103057117}" destId="{23C6C0C0-BCF3-43D5-A424-5588E6570E68}" srcOrd="3" destOrd="0" presId="urn:microsoft.com/office/officeart/2008/layout/VerticalCurvedList"/>
    <dgm:cxn modelId="{18F4D51D-BDDF-461A-A226-94733A621B62}" type="presParOf" srcId="{EE25A88A-3D34-4804-B386-8395D77A43D5}" destId="{4AFD502A-3D8E-4A66-A09F-6DD880A17CBC}" srcOrd="1" destOrd="0" presId="urn:microsoft.com/office/officeart/2008/layout/VerticalCurvedList"/>
    <dgm:cxn modelId="{50C57DD9-711F-45E6-96DC-382B637DEA01}" type="presParOf" srcId="{EE25A88A-3D34-4804-B386-8395D77A43D5}" destId="{CF1B665B-44B0-46FB-AC21-C2C615102F2F}" srcOrd="2" destOrd="0" presId="urn:microsoft.com/office/officeart/2008/layout/VerticalCurvedList"/>
    <dgm:cxn modelId="{5908F875-C6D3-437C-B757-843832CB3006}" type="presParOf" srcId="{CF1B665B-44B0-46FB-AC21-C2C615102F2F}" destId="{E02674C4-0F8D-4409-8003-5204686C47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E27A8-4C20-4C4F-AB84-E1BD6CE978A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75C1D3F-80F4-4F29-8C61-31BEF8A09C8D}" type="pres">
      <dgm:prSet presAssocID="{B91E27A8-4C20-4C4F-AB84-E1BD6CE978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E25A88A-3D34-4804-B386-8395D77A43D5}" type="pres">
      <dgm:prSet presAssocID="{B91E27A8-4C20-4C4F-AB84-E1BD6CE978A0}" presName="Name1" presStyleCnt="0"/>
      <dgm:spPr/>
    </dgm:pt>
    <dgm:pt modelId="{2819000E-FE3D-41F0-8AAE-034103057117}" type="pres">
      <dgm:prSet presAssocID="{B91E27A8-4C20-4C4F-AB84-E1BD6CE978A0}" presName="cycle" presStyleCnt="0"/>
      <dgm:spPr/>
    </dgm:pt>
    <dgm:pt modelId="{CEBF0366-2990-4E86-8629-B3ABE53393F3}" type="pres">
      <dgm:prSet presAssocID="{B91E27A8-4C20-4C4F-AB84-E1BD6CE978A0}" presName="srcNode" presStyleLbl="node1" presStyleIdx="0" presStyleCnt="0"/>
      <dgm:spPr/>
    </dgm:pt>
    <dgm:pt modelId="{C96C8104-844F-4D6C-A140-4B224BEA0DAD}" type="pres">
      <dgm:prSet presAssocID="{B91E27A8-4C20-4C4F-AB84-E1BD6CE978A0}" presName="conn" presStyleLbl="parChTrans1D2" presStyleIdx="0" presStyleCnt="1"/>
      <dgm:spPr/>
    </dgm:pt>
    <dgm:pt modelId="{9D0628EC-6C04-4E85-AC50-83DF0354EA9D}" type="pres">
      <dgm:prSet presAssocID="{B91E27A8-4C20-4C4F-AB84-E1BD6CE978A0}" presName="extraNode" presStyleLbl="node1" presStyleIdx="0" presStyleCnt="0"/>
      <dgm:spPr/>
    </dgm:pt>
    <dgm:pt modelId="{23C6C0C0-BCF3-43D5-A424-5588E6570E68}" type="pres">
      <dgm:prSet presAssocID="{B91E27A8-4C20-4C4F-AB84-E1BD6CE978A0}" presName="dstNode" presStyleLbl="node1" presStyleIdx="0" presStyleCnt="0"/>
      <dgm:spPr/>
    </dgm:pt>
  </dgm:ptLst>
  <dgm:cxnLst>
    <dgm:cxn modelId="{3F69BEF5-D297-4C94-BAB3-D316AE10DA7B}" type="presOf" srcId="{B91E27A8-4C20-4C4F-AB84-E1BD6CE978A0}" destId="{D75C1D3F-80F4-4F29-8C61-31BEF8A09C8D}" srcOrd="0" destOrd="0" presId="urn:microsoft.com/office/officeart/2008/layout/VerticalCurvedList"/>
    <dgm:cxn modelId="{AB860ABC-9583-41ED-BB01-681CAFC643AA}" type="presParOf" srcId="{D75C1D3F-80F4-4F29-8C61-31BEF8A09C8D}" destId="{EE25A88A-3D34-4804-B386-8395D77A43D5}" srcOrd="0" destOrd="0" presId="urn:microsoft.com/office/officeart/2008/layout/VerticalCurvedList"/>
    <dgm:cxn modelId="{1E98FC1B-D875-4CAC-94B7-9F431C636717}" type="presParOf" srcId="{EE25A88A-3D34-4804-B386-8395D77A43D5}" destId="{2819000E-FE3D-41F0-8AAE-034103057117}" srcOrd="0" destOrd="0" presId="urn:microsoft.com/office/officeart/2008/layout/VerticalCurvedList"/>
    <dgm:cxn modelId="{7557D08D-0207-43BF-962F-09D681AF725E}" type="presParOf" srcId="{2819000E-FE3D-41F0-8AAE-034103057117}" destId="{CEBF0366-2990-4E86-8629-B3ABE53393F3}" srcOrd="0" destOrd="0" presId="urn:microsoft.com/office/officeart/2008/layout/VerticalCurvedList"/>
    <dgm:cxn modelId="{D6C4EC40-D4AC-425D-9612-860E4F02D2F8}" type="presParOf" srcId="{2819000E-FE3D-41F0-8AAE-034103057117}" destId="{C96C8104-844F-4D6C-A140-4B224BEA0DAD}" srcOrd="1" destOrd="0" presId="urn:microsoft.com/office/officeart/2008/layout/VerticalCurvedList"/>
    <dgm:cxn modelId="{C55A29B7-871C-4453-B564-2785FA0E85FE}" type="presParOf" srcId="{2819000E-FE3D-41F0-8AAE-034103057117}" destId="{9D0628EC-6C04-4E85-AC50-83DF0354EA9D}" srcOrd="2" destOrd="0" presId="urn:microsoft.com/office/officeart/2008/layout/VerticalCurvedList"/>
    <dgm:cxn modelId="{CCBF7F37-E0C7-4B14-AC0B-E1AF85A14C96}" type="presParOf" srcId="{2819000E-FE3D-41F0-8AAE-034103057117}" destId="{23C6C0C0-BCF3-43D5-A424-5588E6570E6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6C8104-844F-4D6C-A140-4B224BEA0DAD}">
      <dsp:nvSpPr>
        <dsp:cNvPr id="0" name=""/>
        <dsp:cNvSpPr/>
      </dsp:nvSpPr>
      <dsp:spPr>
        <a:xfrm>
          <a:off x="-813208" y="-140192"/>
          <a:ext cx="1064059" cy="1064059"/>
        </a:xfrm>
        <a:prstGeom prst="blockArc">
          <a:avLst>
            <a:gd name="adj1" fmla="val 18900000"/>
            <a:gd name="adj2" fmla="val 2700000"/>
            <a:gd name="adj3" fmla="val 203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D502A-3D8E-4A66-A09F-6DD880A17CBC}">
      <dsp:nvSpPr>
        <dsp:cNvPr id="0" name=""/>
        <dsp:cNvSpPr/>
      </dsp:nvSpPr>
      <dsp:spPr>
        <a:xfrm>
          <a:off x="242183" y="-240"/>
          <a:ext cx="5853816" cy="7841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/>
            <a:t>什么是</a:t>
          </a:r>
          <a:r>
            <a:rPr lang="en-US" altLang="zh-CN" sz="3200" kern="1200" smtClean="0"/>
            <a:t>CASHL? </a:t>
          </a:r>
          <a:endParaRPr lang="zh-CN" altLang="en-US" sz="3200" kern="1200" dirty="0"/>
        </a:p>
      </dsp:txBody>
      <dsp:txXfrm>
        <a:off x="242183" y="-240"/>
        <a:ext cx="5853816" cy="784155"/>
      </dsp:txXfrm>
    </dsp:sp>
    <dsp:sp modelId="{E02674C4-0F8D-4409-8003-5204686C474F}">
      <dsp:nvSpPr>
        <dsp:cNvPr id="0" name=""/>
        <dsp:cNvSpPr/>
      </dsp:nvSpPr>
      <dsp:spPr>
        <a:xfrm>
          <a:off x="0" y="149653"/>
          <a:ext cx="484367" cy="484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673E-17AF-4ED1-910F-6E28CBC23459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D3132-89B5-44AD-9A5A-A2F074632D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240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bnu.edu.cn/" TargetMode="External"/><Relationship Id="rId13" Type="http://schemas.openxmlformats.org/officeDocument/2006/relationships/hyperlink" Target="http://202.194.11.42/libportal/" TargetMode="External"/><Relationship Id="rId3" Type="http://schemas.openxmlformats.org/officeDocument/2006/relationships/hyperlink" Target="http://www.lib.whu.edu.cn/" TargetMode="External"/><Relationship Id="rId7" Type="http://schemas.openxmlformats.org/officeDocument/2006/relationships/hyperlink" Target="http://202.115.54.22:8080/portal/index.jsp" TargetMode="External"/><Relationship Id="rId12" Type="http://schemas.openxmlformats.org/officeDocument/2006/relationships/hyperlink" Target="http://www.lib.nankai.edu.cn/" TargetMode="External"/><Relationship Id="rId17" Type="http://schemas.openxmlformats.org/officeDocument/2006/relationships/hyperlink" Target="http://www.lib.ruc.edu.cn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libweb.zju.edu.cn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ib.nju.edu.cn/" TargetMode="External"/><Relationship Id="rId11" Type="http://schemas.openxmlformats.org/officeDocument/2006/relationships/hyperlink" Target="http://lib.lzu.edu.cn/" TargetMode="External"/><Relationship Id="rId5" Type="http://schemas.openxmlformats.org/officeDocument/2006/relationships/hyperlink" Target="http://library.sysu.edu.cn/" TargetMode="External"/><Relationship Id="rId15" Type="http://schemas.openxmlformats.org/officeDocument/2006/relationships/hyperlink" Target="http://210.34.4.20/cn/" TargetMode="External"/><Relationship Id="rId10" Type="http://schemas.openxmlformats.org/officeDocument/2006/relationships/hyperlink" Target="http://www.lib.ecnu.edu.cn/" TargetMode="External"/><Relationship Id="rId4" Type="http://schemas.openxmlformats.org/officeDocument/2006/relationships/hyperlink" Target="http://lib.jlu.edu.cn/" TargetMode="External"/><Relationship Id="rId9" Type="http://schemas.openxmlformats.org/officeDocument/2006/relationships/hyperlink" Target="http://www.cashl.edu.cn/portal/epsadmin/resource/html/editor/htt?%14%10x?%14%10???%10???&#58876;??%14%10?p://www.library.nenu.edu.cn/" TargetMode="External"/><Relationship Id="rId14" Type="http://schemas.openxmlformats.org/officeDocument/2006/relationships/hyperlink" Target="http://lib.tsinghua.edu.cn/" TargetMode="Externa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433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CASHL</a:t>
            </a:r>
            <a:r>
              <a:rPr lang="zh-CN" altLang="en-US" dirty="0" smtClean="0"/>
              <a:t>的资源中，尤其以大型特藏最为独特和珍贵。从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年开始，到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年我们先后引进了</a:t>
            </a:r>
            <a:r>
              <a:rPr lang="en-US" altLang="zh-CN" dirty="0" smtClean="0"/>
              <a:t>140</a:t>
            </a:r>
            <a:r>
              <a:rPr lang="zh-CN" altLang="en-US" dirty="0" smtClean="0"/>
              <a:t>种大型特藏，</a:t>
            </a:r>
            <a:r>
              <a:rPr lang="zh-CN" altLang="en-US" sz="1200" dirty="0" smtClean="0">
                <a:solidFill>
                  <a:schemeClr val="tx1"/>
                </a:solidFill>
              </a:rPr>
              <a:t>涉及历史、哲学、法学、社会学、语言学等多个一级重点学科，有相对完整的专题；在国内具备相对唯一性；由价格昂贵，很难用正常的采购经费购买；所以向教育部申请了专项经费，用于采购大型特藏文献。文献类型包括档案、图书、缩微资料、数据库等。多为第一手的原始文献。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CASHL</a:t>
            </a:r>
            <a:r>
              <a:rPr lang="zh-CN" altLang="en-US" dirty="0" smtClean="0"/>
              <a:t>的资源中，尤其以大型特藏最为独特和珍贵。从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年开始，到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年我们先后引进了</a:t>
            </a:r>
            <a:r>
              <a:rPr lang="en-US" altLang="zh-CN" dirty="0" smtClean="0"/>
              <a:t>140</a:t>
            </a:r>
            <a:r>
              <a:rPr lang="zh-CN" altLang="en-US" dirty="0" smtClean="0"/>
              <a:t>种大型特藏，</a:t>
            </a:r>
            <a:r>
              <a:rPr lang="zh-CN" altLang="en-US" sz="1200" dirty="0" smtClean="0">
                <a:solidFill>
                  <a:schemeClr val="tx1"/>
                </a:solidFill>
              </a:rPr>
              <a:t>涉及历史、哲学、法学、社会学、语言学等多个一级重点学科，有相对完整的专题；在国内具备相对唯一性；由价格昂贵，很难用正常的采购经费购买；所以向教育部申请了专项经费，用于采购大型特藏文献。文献类型包括档案、图书、缩微资料、数据库等。多为第一手的原始文献。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50" dirty="0" smtClean="0"/>
              <a:t>这是大型特藏一些图片汇集，</a:t>
            </a:r>
            <a:r>
              <a:rPr lang="en-US" altLang="zh-CN" sz="1050" dirty="0" smtClean="0"/>
              <a:t>1</a:t>
            </a:r>
            <a:r>
              <a:rPr lang="zh-CN" altLang="en-US" sz="1050" dirty="0" smtClean="0"/>
              <a:t>是中国内地差会档案，</a:t>
            </a:r>
            <a:r>
              <a:rPr lang="en-US" altLang="zh-CN" sz="1050" dirty="0" smtClean="0"/>
              <a:t>2</a:t>
            </a:r>
            <a:r>
              <a:rPr lang="zh-CN" altLang="en-US" sz="1050" dirty="0" smtClean="0"/>
              <a:t>是传教国档案，</a:t>
            </a:r>
            <a:r>
              <a:rPr lang="en-US" altLang="zh-CN" sz="1050" dirty="0" smtClean="0"/>
              <a:t>9</a:t>
            </a:r>
            <a:r>
              <a:rPr lang="zh-CN" altLang="en-US" sz="1050" dirty="0" smtClean="0"/>
              <a:t>是图书出出版简史，</a:t>
            </a:r>
            <a:r>
              <a:rPr lang="en-US" altLang="zh-CN" sz="1050" dirty="0" smtClean="0"/>
              <a:t>10</a:t>
            </a:r>
            <a:r>
              <a:rPr lang="zh-CN" altLang="en-US" sz="1050" dirty="0" smtClean="0"/>
              <a:t>是阿拉伯奴隶贸易。等。还有一些缩微资料，比如包括英国外交办公室对应第一次世界大战的政治机密资料、</a:t>
            </a:r>
            <a:r>
              <a:rPr lang="en-US" altLang="zh-CN" sz="1050" dirty="0" smtClean="0"/>
              <a:t>1945</a:t>
            </a:r>
            <a:r>
              <a:rPr lang="zh-CN" altLang="en-US" sz="1050" dirty="0" smtClean="0"/>
              <a:t>年</a:t>
            </a:r>
            <a:r>
              <a:rPr lang="en-US" altLang="zh-CN" sz="1050" dirty="0" smtClean="0"/>
              <a:t>–1948</a:t>
            </a:r>
            <a:r>
              <a:rPr lang="zh-CN" altLang="en-US" sz="1050" dirty="0" smtClean="0"/>
              <a:t>日本和原朝鲜的非军事活动总结等。这</a:t>
            </a:r>
            <a:r>
              <a:rPr lang="en-US" altLang="zh-CN" sz="1050" dirty="0" smtClean="0"/>
              <a:t>140</a:t>
            </a:r>
            <a:r>
              <a:rPr lang="zh-CN" altLang="en-US" sz="1050" dirty="0" smtClean="0"/>
              <a:t>种大型特藏</a:t>
            </a:r>
            <a:r>
              <a:rPr lang="zh-CN" altLang="en-US" sz="1050" dirty="0" smtClean="0">
                <a:solidFill>
                  <a:schemeClr val="tx1"/>
                </a:solidFill>
              </a:rPr>
              <a:t>已经通过开世览文全部揭示，并已面向全国用户提供服务，可以从开世览文</a:t>
            </a:r>
            <a:r>
              <a:rPr lang="en-US" altLang="zh-CN" sz="1050" dirty="0" smtClean="0">
                <a:solidFill>
                  <a:schemeClr val="tx1"/>
                </a:solidFill>
              </a:rPr>
              <a:t>——》</a:t>
            </a:r>
            <a:r>
              <a:rPr lang="zh-CN" altLang="en-US" sz="1050" dirty="0" smtClean="0">
                <a:solidFill>
                  <a:schemeClr val="tx1"/>
                </a:solidFill>
              </a:rPr>
              <a:t>文献查询</a:t>
            </a:r>
            <a:r>
              <a:rPr lang="en-US" altLang="zh-CN" sz="1050" dirty="0" smtClean="0">
                <a:solidFill>
                  <a:schemeClr val="tx1"/>
                </a:solidFill>
              </a:rPr>
              <a:t>——》</a:t>
            </a:r>
            <a:r>
              <a:rPr lang="zh-CN" altLang="en-US" sz="1050" dirty="0" smtClean="0">
                <a:solidFill>
                  <a:schemeClr val="tx1"/>
                </a:solidFill>
              </a:rPr>
              <a:t>大型特藏栏目下查看文献并提交请求，从而获得大型</a:t>
            </a:r>
            <a:r>
              <a:rPr lang="zh-CN" altLang="en-US" sz="1050" baseline="0" dirty="0" smtClean="0">
                <a:solidFill>
                  <a:schemeClr val="tx1"/>
                </a:solidFill>
              </a:rPr>
              <a:t>特藏文献服务。</a:t>
            </a:r>
            <a:r>
              <a:rPr lang="zh-CN" altLang="en-US" sz="1050" dirty="0" smtClean="0">
                <a:solidFill>
                  <a:schemeClr val="tx1"/>
                </a:solidFill>
              </a:rPr>
              <a:t>欢迎使用。</a:t>
            </a:r>
            <a:endParaRPr lang="en-US" altLang="zh-CN" sz="1050" dirty="0" smtClean="0">
              <a:solidFill>
                <a:schemeClr val="tx1"/>
              </a:solidFill>
            </a:endParaRPr>
          </a:p>
          <a:p>
            <a:endParaRPr lang="zh-CN" altLang="en-US" sz="1050" dirty="0" smtClean="0"/>
          </a:p>
          <a:p>
            <a:pPr marL="342900" indent="-342900" eaLnBrk="1" hangingPunct="1">
              <a:lnSpc>
                <a:spcPct val="10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52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CN" sz="1200" dirty="0" smtClean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CASHL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129</a:t>
            </a:r>
            <a:r>
              <a:rPr lang="zh-CN" altLang="en-US" dirty="0" smtClean="0"/>
              <a:t>万册印本图书和</a:t>
            </a:r>
            <a:r>
              <a:rPr lang="en-US" altLang="zh-CN" dirty="0" smtClean="0"/>
              <a:t>35</a:t>
            </a:r>
            <a:r>
              <a:rPr lang="zh-CN" altLang="en-US" dirty="0" smtClean="0"/>
              <a:t>万册电子图书，可以为用户提供书目查询，其中印本图书大多数都可以提供借阅服务。有</a:t>
            </a:r>
            <a:r>
              <a:rPr lang="en-US" altLang="zh-CN" dirty="0" smtClean="0"/>
              <a:t>2900</a:t>
            </a:r>
            <a:r>
              <a:rPr lang="zh-CN" altLang="en-US" dirty="0" smtClean="0"/>
              <a:t>多万条期刊目次提供文章检索，以及全文传递服务。我们还有大型特藏文献，也为读者提供文献传递服务。同时我们还提供电子资源免费下载。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我们的学科特色服务，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个具有学科特色的中心，不定期的开展有针对性的学科推广活动，让读者更多的了解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资源学科特点，促使读者更多的使用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我们开展了由北京师范大学、吉林大学、东北师范大学联合举办的全国教育学学科服务推广活动，和由中国人民大学、南开大学、武汉大学三校联合开展的全国经济学科推广优惠活动。活动期间推广的学科全文传递全部免费。活动期间文献传递量都有大幅增长，取得好非常好的效果。</a:t>
            </a:r>
          </a:p>
          <a:p>
            <a:r>
              <a:rPr lang="en-US" altLang="zh-CN" dirty="0" smtClean="0"/>
              <a:t>CASHL</a:t>
            </a:r>
            <a:r>
              <a:rPr lang="zh-CN" altLang="en-US" dirty="0" smtClean="0"/>
              <a:t>就像一棵结满果实的大树，面向最终用户提供科学的“营养”。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651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131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主要包括两个方面，一是</a:t>
            </a:r>
            <a:r>
              <a:rPr lang="zh-CN" altLang="en-US" dirty="0" smtClean="0"/>
              <a:t>自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年起，对文专采购的图书实施统一集中编目，以及书目数据免费配送服务，既为成员馆节省了编目的人力和时间，同时成员馆还可免费获得编目数据。二是自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年开始，组织文科专款图书的自主订购和协调采购工作，通过专款专用，不仅丰富了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成员馆馆藏，并且通过共享，使资源的采购和利用达到最大化。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131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图书馆情报学国际出版项目，由</a:t>
            </a:r>
            <a:r>
              <a:rPr lang="en-US" altLang="zh-CN" sz="12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CASHL</a:t>
            </a:r>
            <a:r>
              <a:rPr lang="zh-CN" altLang="en-US" sz="12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支持图书馆界英文论文的海外论文修改、润色、以及投稿、出版等。以此为有学术出版需求的中国图书馆馆员提供服务。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1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CASHL</a:t>
            </a:r>
            <a:r>
              <a:rPr lang="zh-CN" altLang="en-US" dirty="0" smtClean="0"/>
              <a:t>于</a:t>
            </a:r>
            <a:r>
              <a:rPr lang="en-US" altLang="zh-CN" dirty="0" smtClean="0"/>
              <a:t>2002</a:t>
            </a:r>
            <a:r>
              <a:rPr lang="zh-CN" altLang="en-US" dirty="0" smtClean="0"/>
              <a:t>年由北京大学、复旦大学开始筹建，</a:t>
            </a:r>
            <a:r>
              <a:rPr lang="en-US" altLang="zh-CN" dirty="0" smtClean="0"/>
              <a:t>2003</a:t>
            </a:r>
            <a:r>
              <a:rPr lang="zh-CN" altLang="en-US" dirty="0" smtClean="0"/>
              <a:t>年正式成立，同时成立了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管理中心和北京大学和复旦大学两个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全国中心。经过一年多的资源建设和服务准筹备工作，于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年正式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启动了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全国文献保障服务。是</a:t>
            </a:r>
            <a:r>
              <a:rPr lang="zh-CN" altLang="en-US" dirty="0" smtClean="0"/>
              <a:t>国家级、唯一的人文社科文献资源收藏和服务中心。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8181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9131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CASHL</a:t>
            </a:r>
            <a:r>
              <a:rPr lang="zh-CN" altLang="en-US" dirty="0" smtClean="0"/>
              <a:t>收藏了这么丰富的文献，资源的利用情况是怎样的呢？我们分别从期刊、图书、电子资源方面进行了统计。期刊利用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年只有不到</a:t>
            </a:r>
            <a:r>
              <a:rPr lang="en-US" altLang="zh-CN" dirty="0" smtClean="0"/>
              <a:t>3</a:t>
            </a:r>
            <a:r>
              <a:rPr lang="zh-CN" altLang="en-US" dirty="0" smtClean="0"/>
              <a:t>万篇，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年就已达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万多篇。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年以来，随着网络信息环境的迅猛发展，人们获得文献的途径也有所扩大，虽然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原文传递受到了些许影响，但从中还是可以看到，近四年来期刊的利用仍能保持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万篇之上。至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年底，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的文献传递总数已超过了</a:t>
            </a:r>
            <a:r>
              <a:rPr lang="en-US" altLang="zh-CN" dirty="0" smtClean="0"/>
              <a:t>90</a:t>
            </a:r>
            <a:r>
              <a:rPr lang="zh-CN" altLang="en-US" dirty="0" smtClean="0"/>
              <a:t>万篇。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1004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CASHL</a:t>
            </a:r>
            <a:r>
              <a:rPr lang="zh-CN" altLang="en-US" dirty="0" smtClean="0"/>
              <a:t>图书的借阅于</a:t>
            </a:r>
            <a:r>
              <a:rPr lang="en-US" altLang="zh-CN" dirty="0" smtClean="0"/>
              <a:t>2006</a:t>
            </a:r>
            <a:r>
              <a:rPr lang="zh-CN" altLang="en-US" dirty="0" smtClean="0"/>
              <a:t>年服务正式推出服务。从统计图上看，图书借阅逐年增长，从最初的一年只有</a:t>
            </a:r>
            <a:r>
              <a:rPr lang="en-US" altLang="zh-CN" dirty="0" smtClean="0"/>
              <a:t>35</a:t>
            </a:r>
            <a:r>
              <a:rPr lang="zh-CN" altLang="en-US" dirty="0" smtClean="0"/>
              <a:t>册，增长到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3005</a:t>
            </a:r>
            <a:r>
              <a:rPr lang="zh-CN" altLang="en-US" dirty="0" smtClean="0"/>
              <a:t>册，尤其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年增长较大。由此可以看出，随着图书资源的不断扩充，以及</a:t>
            </a:r>
            <a:r>
              <a:rPr lang="en-US" altLang="zh-CN" dirty="0" smtClean="0"/>
              <a:t>70</a:t>
            </a:r>
            <a:r>
              <a:rPr lang="zh-CN" altLang="en-US" dirty="0" smtClean="0"/>
              <a:t>家文专院</a:t>
            </a:r>
            <a:r>
              <a:rPr lang="zh-CN" altLang="en-US" baseline="0" dirty="0" smtClean="0"/>
              <a:t>校中有越来越多的图书馆成为</a:t>
            </a:r>
            <a:r>
              <a:rPr lang="en-US" altLang="zh-CN" baseline="0" dirty="0" smtClean="0"/>
              <a:t>CASHL</a:t>
            </a:r>
            <a:r>
              <a:rPr lang="zh-CN" altLang="en-US" baseline="0" dirty="0" smtClean="0"/>
              <a:t>服务馆，图书的利用还会有很大的长升空间。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7993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电子资源的使用情况统计，前面已经介绍过了，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电子资源包括电子期刊</a:t>
            </a:r>
            <a:r>
              <a:rPr lang="en-US" altLang="zh-CN" dirty="0" smtClean="0"/>
              <a:t>JSTOR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PAO</a:t>
            </a:r>
            <a:r>
              <a:rPr lang="zh-CN" altLang="en-US" dirty="0" smtClean="0"/>
              <a:t>，电子图书</a:t>
            </a:r>
            <a:r>
              <a:rPr lang="en-US" altLang="zh-CN" dirty="0" smtClean="0"/>
              <a:t>ECCO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EEBO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EAI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MyiLibray</a:t>
            </a:r>
            <a:r>
              <a:rPr lang="zh-CN" altLang="en-US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2675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从以上的统计中，我们可以看出读者对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各类资源的需求不可获缺。除此之外，我们还可以从另一个方面，进一步了解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对教学、科研的文献保障情况。</a:t>
            </a:r>
          </a:p>
          <a:p>
            <a:r>
              <a:rPr lang="zh-CN" altLang="en-US" dirty="0" smtClean="0"/>
              <a:t>这张文献保障情况调查表，来自于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年（？需要确认）北京大学和武汉大学对本校经济、法学、哲学、图书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个学科的统计。以经济学图书为例，引文涉及的出版物品种是</a:t>
            </a:r>
            <a:r>
              <a:rPr lang="en-US" altLang="zh-CN" dirty="0" smtClean="0"/>
              <a:t>1525</a:t>
            </a:r>
            <a:r>
              <a:rPr lang="zh-CN" altLang="en-US" dirty="0" smtClean="0"/>
              <a:t>种，本馆收藏</a:t>
            </a:r>
            <a:r>
              <a:rPr lang="en-US" altLang="zh-CN" dirty="0" smtClean="0"/>
              <a:t>606</a:t>
            </a:r>
            <a:r>
              <a:rPr lang="zh-CN" altLang="en-US" dirty="0" smtClean="0"/>
              <a:t>年，文献保障达到</a:t>
            </a:r>
            <a:r>
              <a:rPr lang="en-US" altLang="zh-CN" dirty="0" smtClean="0"/>
              <a:t>39.74%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收藏</a:t>
            </a:r>
            <a:r>
              <a:rPr lang="en-US" altLang="zh-CN" dirty="0" smtClean="0"/>
              <a:t>804</a:t>
            </a:r>
            <a:r>
              <a:rPr lang="zh-CN" altLang="en-US" dirty="0" smtClean="0"/>
              <a:t>种，保障率达到</a:t>
            </a:r>
            <a:r>
              <a:rPr lang="en-US" altLang="zh-CN" dirty="0" smtClean="0"/>
              <a:t>52.72%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保障率大于本馆保障率，由此看出，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可以为本馆的文献保障提供补充。</a:t>
            </a:r>
            <a:endParaRPr lang="en-US" altLang="zh-CN" dirty="0" smtClean="0"/>
          </a:p>
          <a:p>
            <a:r>
              <a:rPr lang="zh-CN" altLang="en-US" dirty="0" smtClean="0"/>
              <a:t>从表中还可以看出四个学科的平均保障情况，两个学校的图书平均保障率是</a:t>
            </a:r>
            <a:r>
              <a:rPr lang="en-US" altLang="zh-CN" dirty="0" smtClean="0"/>
              <a:t>31.77%</a:t>
            </a:r>
            <a:r>
              <a:rPr lang="zh-CN" altLang="en-US" dirty="0" smtClean="0"/>
              <a:t>，可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的保障率达到</a:t>
            </a:r>
            <a:r>
              <a:rPr lang="en-US" altLang="zh-CN" dirty="0" smtClean="0"/>
              <a:t>45.10%</a:t>
            </a:r>
            <a:r>
              <a:rPr lang="zh-CN" altLang="en-US" dirty="0" smtClean="0"/>
              <a:t>。期刊的保障率两校平均达到</a:t>
            </a:r>
            <a:r>
              <a:rPr lang="en-US" altLang="zh-CN" dirty="0" smtClean="0"/>
              <a:t>73.73%</a:t>
            </a:r>
            <a:r>
              <a:rPr lang="zh-CN" altLang="en-US" dirty="0" smtClean="0"/>
              <a:t>，而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达到</a:t>
            </a:r>
            <a:r>
              <a:rPr lang="en-US" altLang="zh-CN" dirty="0" smtClean="0"/>
              <a:t>80.75%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从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的文献保障率高于本校文献保障率可以看出，即使在北京大学和武汉大学这样文献收藏较为丰富的学校，也需要</a:t>
            </a:r>
            <a:r>
              <a:rPr lang="en-US" altLang="zh-CN" baseline="0" dirty="0" smtClean="0"/>
              <a:t>CASHL</a:t>
            </a:r>
            <a:r>
              <a:rPr lang="zh-CN" altLang="en-US" baseline="0" dirty="0" smtClean="0"/>
              <a:t>的文献作为补充。窥一斑而知全豹，因此，</a:t>
            </a:r>
            <a:r>
              <a:rPr lang="en-US" altLang="zh-CN" baseline="0" dirty="0" smtClean="0"/>
              <a:t>CASHL</a:t>
            </a:r>
            <a:r>
              <a:rPr lang="zh-CN" altLang="en-US" baseline="0" dirty="0" smtClean="0"/>
              <a:t>做为中国高校人文社科文献保障中心，为全国高校的文献保障起来了至关重要的作用。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4419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906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3864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059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05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到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已踏实、稳步的进过了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年，十年的发展，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形成了自己的特点，有自己的独到之处。用现在的话说，叫高大上。高，高端的发展目标和战略定位。大，是指广博的收藏和面向大众的服务。虽然是人文社科专藏，但学科全面，馆藏丰富，并且面向最终用户服务。</a:t>
            </a:r>
            <a:endParaRPr lang="en-US" altLang="zh-CN" dirty="0" smtClean="0"/>
          </a:p>
          <a:p>
            <a:r>
              <a:rPr lang="zh-CN" altLang="en-US" dirty="0" smtClean="0"/>
              <a:t>公益，非盈利项目，所以我们的文献服务只收取复印的成本费；并且每年教育部都有专项补贴，我们常年都会举办各种优惠活动，让用户享受到便捷、实惠的服务。我们的服务发生在用户和提供服务的图书馆之间，避免了中间环节，所以可以更快更高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2256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登录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主页之后，先对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主页进行了解。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的设计，以用户需求为核心，以人文社会科学学科为基础，整合了图书、期刊、电子资源多类型资源，集成了资源检索、图书借阅、原文传递、全文下载、代查代检、参考咨询多层次服务，运用了门户构建、全文检索、网络文献传递、统一认证、资源调度、个性化服务等信息新技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49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 smtClean="0">
              <a:latin typeface="verdana" pitchFamily="34" charset="0"/>
              <a:ea typeface="仿宋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49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登录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主页之后，先对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主页进行了解。</a:t>
            </a:r>
            <a:r>
              <a:rPr lang="en-US" altLang="zh-CN" sz="1200" b="1" dirty="0" smtClean="0">
                <a:latin typeface="verdana" pitchFamily="34" charset="0"/>
                <a:ea typeface="仿宋_GB2312" pitchFamily="49" charset="-122"/>
              </a:rPr>
              <a:t>CASHL</a:t>
            </a:r>
            <a:r>
              <a:rPr lang="zh-CN" altLang="en-US" sz="1200" b="1" dirty="0" smtClean="0">
                <a:latin typeface="verdana" pitchFamily="34" charset="0"/>
                <a:ea typeface="仿宋_GB2312" pitchFamily="49" charset="-122"/>
              </a:rPr>
              <a:t>主页的设计，以用户需求为核心，以人文社会科学学科为基础，整合了图书、期刊、电子资源多类型资源，集成了资源检索、图书借阅、原文传递、全文下载、代查代检、参考咨询多层次服务，运用了门户构建、全文检索、网络文献传递、统一认证、资源调度、个性化服务等信息新技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49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 smtClean="0">
              <a:latin typeface="verdana" pitchFamily="34" charset="0"/>
              <a:ea typeface="仿宋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49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 smtClean="0">
              <a:latin typeface="verdana" pitchFamily="34" charset="0"/>
              <a:ea typeface="仿宋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0349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如果遇到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没有馆藏的资源，怎么办？您此时就可以选择使用代查代检服务。目前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提供代查代检服务是有</a:t>
            </a:r>
            <a:r>
              <a:rPr lang="en-US" altLang="zh-CN" dirty="0" smtClean="0"/>
              <a:t>6</a:t>
            </a:r>
            <a:r>
              <a:rPr lang="zh-CN" altLang="en-US" dirty="0" smtClean="0"/>
              <a:t>家图书馆。用户可以委托这</a:t>
            </a:r>
            <a:r>
              <a:rPr lang="en-US" altLang="zh-CN" dirty="0" smtClean="0"/>
              <a:t>6</a:t>
            </a:r>
            <a:r>
              <a:rPr lang="zh-CN" altLang="en-US" dirty="0" smtClean="0"/>
              <a:t>家服务馆向国内外文献机构获取。这</a:t>
            </a:r>
            <a:r>
              <a:rPr lang="en-US" altLang="zh-CN" dirty="0" smtClean="0"/>
              <a:t>6</a:t>
            </a:r>
            <a:r>
              <a:rPr lang="zh-CN" altLang="en-US" dirty="0" smtClean="0"/>
              <a:t>家馆是。。。。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DCC61-4D53-41E1-A409-A63C1516CD2B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602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602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CASHL</a:t>
            </a:r>
            <a:r>
              <a:rPr lang="zh-CN" altLang="en-US" dirty="0" smtClean="0"/>
              <a:t>走过了十年，从最初的不为众人所知，年服务量仅</a:t>
            </a:r>
            <a:r>
              <a:rPr lang="en-US" altLang="zh-CN" dirty="0" smtClean="0"/>
              <a:t>3000</a:t>
            </a:r>
            <a:r>
              <a:rPr lang="zh-CN" altLang="en-US" dirty="0" smtClean="0"/>
              <a:t>多笔，到目前拥有</a:t>
            </a:r>
            <a:r>
              <a:rPr lang="en-US" altLang="zh-CN" dirty="0" smtClean="0"/>
              <a:t>8.6</a:t>
            </a:r>
            <a:r>
              <a:rPr lang="zh-CN" altLang="en-US" dirty="0" smtClean="0"/>
              <a:t>万用户，年服务量达十几万笔，获得了众多好评，在这里稍做展示。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602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411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管理中心、专家组、指导委员会指导和决策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的资源建设、服务创新以及未来发展方向，这是管理机构。另外，我们还有南北两个全国中心，既北京大学和复旦大学，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个区域中心，分别是</a:t>
            </a:r>
            <a:r>
              <a:rPr lang="zh-CN" altLang="en-US" sz="1200" dirty="0" smtClean="0">
                <a:effectLst/>
                <a:hlinkClick r:id="rId3"/>
              </a:rPr>
              <a:t>武汉大学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4"/>
              </a:rPr>
              <a:t>吉林大学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5"/>
              </a:rPr>
              <a:t>中山大学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6"/>
              </a:rPr>
              <a:t>南京大学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7"/>
              </a:rPr>
              <a:t>四川大学</a:t>
            </a:r>
            <a:r>
              <a:rPr lang="zh-CN" altLang="en-US" sz="1200" dirty="0" smtClean="0">
                <a:effectLst/>
              </a:rPr>
              <a:t>，和</a:t>
            </a:r>
            <a:r>
              <a:rPr lang="en-US" altLang="zh-CN" sz="1200" dirty="0" smtClean="0">
                <a:effectLst/>
              </a:rPr>
              <a:t>10</a:t>
            </a:r>
            <a:r>
              <a:rPr lang="zh-CN" altLang="en-US" sz="1200" dirty="0" smtClean="0">
                <a:effectLst/>
              </a:rPr>
              <a:t>个具有学科特色的学科中心，</a:t>
            </a:r>
            <a:r>
              <a:rPr lang="zh-CN" altLang="en-US" sz="1200" dirty="0" smtClean="0">
                <a:effectLst/>
                <a:hlinkClick r:id="rId8"/>
              </a:rPr>
              <a:t>北京师范大学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9"/>
              </a:rPr>
              <a:t>东北师范大学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0"/>
              </a:rPr>
              <a:t>华东师范大学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1"/>
              </a:rPr>
              <a:t>兰州大学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2"/>
              </a:rPr>
              <a:t>南开大学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3"/>
              </a:rPr>
              <a:t>山东大学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4"/>
              </a:rPr>
              <a:t>清华大学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5"/>
              </a:rPr>
              <a:t>厦门大学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6"/>
              </a:rPr>
              <a:t>浙江大学</a:t>
            </a:r>
            <a:r>
              <a:rPr lang="zh-CN" altLang="en-US" sz="1200" dirty="0" smtClean="0">
                <a:effectLst/>
              </a:rPr>
              <a:t>、</a:t>
            </a:r>
            <a:r>
              <a:rPr lang="zh-CN" altLang="en-US" sz="1200" dirty="0" smtClean="0">
                <a:effectLst/>
                <a:hlinkClick r:id="rId17"/>
              </a:rPr>
              <a:t>中国人民大学</a:t>
            </a:r>
            <a:r>
              <a:rPr lang="zh-CN" altLang="en-US" sz="1200" dirty="0" smtClean="0">
                <a:effectLst/>
              </a:rPr>
              <a:t>。这</a:t>
            </a:r>
            <a:r>
              <a:rPr lang="en-US" altLang="zh-CN" sz="1200" dirty="0" smtClean="0">
                <a:effectLst/>
              </a:rPr>
              <a:t>17</a:t>
            </a:r>
            <a:r>
              <a:rPr lang="zh-CN" altLang="en-US" sz="1200" dirty="0" smtClean="0">
                <a:effectLst/>
              </a:rPr>
              <a:t>家中心馆构成了我们三级服务体系的核心，面向最终用户提供服务。</a:t>
            </a:r>
            <a:r>
              <a:rPr lang="zh-CN" altLang="en-US" dirty="0" smtClean="0"/>
              <a:t>此外，我们还拓展体系外合作，从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年开始，先后与中国社科院、福建社科院、上海图书馆和澳门科技大学图书馆达成长期合作协议。其中中国社科院和上海图书馆已正式面向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用户提供服务。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527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490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读者通过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主页“开世览文”去发现文献，下载全文，或发送文献传递请求，获得我们服务机构提供的全文服务。此外，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还有受国家文科专款支持的院校</a:t>
            </a:r>
            <a:r>
              <a:rPr lang="en-US" altLang="zh-CN" dirty="0" smtClean="0"/>
              <a:t>70</a:t>
            </a:r>
            <a:r>
              <a:rPr lang="zh-CN" altLang="en-US" dirty="0" smtClean="0"/>
              <a:t>家，也正在骤步放开服务，目前已经成为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服务馆可以为用户提供馆际服务的达到了</a:t>
            </a:r>
            <a:r>
              <a:rPr lang="en-US" altLang="zh-CN" dirty="0" smtClean="0"/>
              <a:t>31</a:t>
            </a:r>
            <a:r>
              <a:rPr lang="zh-CN" altLang="en-US" dirty="0" smtClean="0"/>
              <a:t>家。同时我们还与</a:t>
            </a:r>
            <a:r>
              <a:rPr lang="en-US" altLang="zh-CN" dirty="0" smtClean="0"/>
              <a:t>CALIS</a:t>
            </a:r>
            <a:r>
              <a:rPr lang="zh-CN" altLang="en-US" dirty="0" smtClean="0"/>
              <a:t>管理中心和教</a:t>
            </a:r>
            <a:r>
              <a:rPr lang="zh-CN" altLang="en-US" baseline="0" dirty="0" smtClean="0"/>
              <a:t>公司合作，</a:t>
            </a:r>
            <a:r>
              <a:rPr lang="en-US" altLang="zh-CN" baseline="0" dirty="0" smtClean="0"/>
              <a:t>CALIS</a:t>
            </a:r>
            <a:r>
              <a:rPr lang="zh-CN" altLang="en-US" baseline="0" dirty="0" smtClean="0"/>
              <a:t>管理中心负责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所有系统的开发维护，教图公司负责文科专款的资源定购。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52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前面我们介绍了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的整体框架，大家都知道，文献服务离不开资源，资源是基础，就像高楼大厦坚实的地基。</a:t>
            </a:r>
            <a:r>
              <a:rPr lang="en-US" altLang="zh-CN" dirty="0" smtClean="0"/>
              <a:t>CASHL</a:t>
            </a:r>
            <a:r>
              <a:rPr lang="zh-CN" altLang="en-US" dirty="0" smtClean="0"/>
              <a:t>具备哪些资源呢？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</a:t>
            </a:r>
            <a:r>
              <a:rPr lang="en-US" altLang="zh-CN" baseline="0" dirty="0" smtClean="0"/>
              <a:t>JCR</a:t>
            </a:r>
            <a:r>
              <a:rPr lang="zh-CN" altLang="en-US" baseline="0" dirty="0" smtClean="0"/>
              <a:t>数据中统计出来的影响因子最高的前</a:t>
            </a:r>
            <a:r>
              <a:rPr lang="en-US" altLang="zh-CN" baseline="0" dirty="0" smtClean="0"/>
              <a:t>20</a:t>
            </a:r>
            <a:r>
              <a:rPr lang="zh-CN" altLang="en-US" baseline="0" dirty="0" smtClean="0"/>
              <a:t>种刊，</a:t>
            </a:r>
            <a:r>
              <a:rPr lang="en-US" altLang="zh-CN" baseline="0" dirty="0" smtClean="0"/>
              <a:t>CASHL</a:t>
            </a:r>
            <a:r>
              <a:rPr lang="zh-CN" altLang="en-US" baseline="0" dirty="0" smtClean="0"/>
              <a:t>全部收录。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3132-89B5-44AD-9A5A-A2F074632D1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001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4896544" cy="47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0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26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169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671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10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272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071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831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896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572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711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E7AA-AF66-4380-A839-AEDB8CDFE2A7}" type="datetimeFigureOut">
              <a:rPr lang="zh-CN" altLang="en-US" smtClean="0"/>
              <a:pPr/>
              <a:t>2014-10-17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C6B7-C887-4DFE-874A-91F06D8350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59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slide" Target="slide54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bnu.edu.cn/" TargetMode="External"/><Relationship Id="rId13" Type="http://schemas.openxmlformats.org/officeDocument/2006/relationships/hyperlink" Target="http://202.194.11.42/libportal/" TargetMode="External"/><Relationship Id="rId3" Type="http://schemas.openxmlformats.org/officeDocument/2006/relationships/hyperlink" Target="http://www.lib.whu.edu.cn/" TargetMode="External"/><Relationship Id="rId7" Type="http://schemas.openxmlformats.org/officeDocument/2006/relationships/hyperlink" Target="http://202.115.54.22:8080/portal/index.jsp" TargetMode="External"/><Relationship Id="rId12" Type="http://schemas.openxmlformats.org/officeDocument/2006/relationships/hyperlink" Target="http://www.lib.nankai.edu.cn/" TargetMode="External"/><Relationship Id="rId17" Type="http://schemas.openxmlformats.org/officeDocument/2006/relationships/hyperlink" Target="http://www.lib.ruc.edu.cn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libweb.zju.edu.c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.nju.edu.cn/" TargetMode="External"/><Relationship Id="rId11" Type="http://schemas.openxmlformats.org/officeDocument/2006/relationships/hyperlink" Target="http://lib.lzu.edu.cn/" TargetMode="External"/><Relationship Id="rId5" Type="http://schemas.openxmlformats.org/officeDocument/2006/relationships/hyperlink" Target="http://library.sysu.edu.cn/" TargetMode="External"/><Relationship Id="rId15" Type="http://schemas.openxmlformats.org/officeDocument/2006/relationships/hyperlink" Target="http://210.34.4.20/cn/" TargetMode="External"/><Relationship Id="rId10" Type="http://schemas.openxmlformats.org/officeDocument/2006/relationships/hyperlink" Target="http://www.lib.ecnu.edu.cn/" TargetMode="External"/><Relationship Id="rId4" Type="http://schemas.openxmlformats.org/officeDocument/2006/relationships/hyperlink" Target="http://lib.jlu.edu.cn/" TargetMode="External"/><Relationship Id="rId9" Type="http://schemas.openxmlformats.org/officeDocument/2006/relationships/hyperlink" Target="http://www.cashl.edu.cn/portal/epsadmin/resource/html/editor/htt?%14%10x?%14%10???%10???&#58876;??%14%10?p://www.library.nenu.edu.cn/" TargetMode="External"/><Relationship Id="rId14" Type="http://schemas.openxmlformats.org/officeDocument/2006/relationships/hyperlink" Target="http://lib.tsinghua.edu.cn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500042"/>
            <a:ext cx="2286016" cy="21447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34" y="2928934"/>
            <a:ext cx="821537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>一流的人文社科资源保障体系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/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</a:b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/>
            </a:r>
            <a:b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</a:b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幼圆" pitchFamily="49" charset="-122"/>
              <a:ea typeface="幼圆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>开世览文，放眼世界</a:t>
            </a: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/>
            </a:r>
            <a:b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</a:b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/>
            </a:r>
            <a:b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</a:b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357826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CALIS</a:t>
            </a:r>
            <a:r>
              <a:rPr lang="zh-CN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华南区域中心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2014.10.15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04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13030" y="2105298"/>
            <a:ext cx="1525191" cy="2394800"/>
            <a:chOff x="336" y="1228"/>
            <a:chExt cx="1200" cy="1604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6" y="1228"/>
              <a:ext cx="1200" cy="1604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43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期 刊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376736" y="2091011"/>
            <a:ext cx="1525191" cy="2408237"/>
            <a:chOff x="1296" y="1219"/>
            <a:chExt cx="1200" cy="1613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1296" y="1219"/>
              <a:ext cx="1200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659" y="1440"/>
              <a:ext cx="509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图 书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3780037" y="2060848"/>
            <a:ext cx="1525191" cy="2436605"/>
            <a:chOff x="2227" y="1200"/>
            <a:chExt cx="1200" cy="16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27" y="1200"/>
              <a:ext cx="1200" cy="1632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endParaRPr lang="zh-CN" altLang="en-US" sz="300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571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电 子 资 源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11560" y="4951520"/>
            <a:ext cx="8045764" cy="15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2600" b="1" kern="0" dirty="0">
                <a:solidFill>
                  <a:srgbClr val="000066"/>
                </a:solidFill>
              </a:rPr>
              <a:t>电子资源</a:t>
            </a:r>
            <a:r>
              <a:rPr lang="zh-CN" altLang="en-US" sz="2600" b="1" kern="0" dirty="0" smtClean="0">
                <a:solidFill>
                  <a:srgbClr val="000066"/>
                </a:solidFill>
              </a:rPr>
              <a:t>：</a:t>
            </a:r>
            <a:r>
              <a:rPr lang="zh-CN" altLang="en-US" sz="2600" kern="0" dirty="0" smtClean="0">
                <a:solidFill>
                  <a:srgbClr val="000066"/>
                </a:solidFill>
              </a:rPr>
              <a:t>电子期刊</a:t>
            </a:r>
            <a:r>
              <a:rPr lang="en-US" altLang="zh-CN" sz="2600" kern="0" dirty="0" smtClean="0">
                <a:solidFill>
                  <a:srgbClr val="000066"/>
                </a:solidFill>
              </a:rPr>
              <a:t>1956</a:t>
            </a:r>
            <a:r>
              <a:rPr lang="zh-CN" altLang="en-US" sz="2600" kern="0" dirty="0" smtClean="0">
                <a:solidFill>
                  <a:srgbClr val="000066"/>
                </a:solidFill>
              </a:rPr>
              <a:t>种</a:t>
            </a:r>
            <a:r>
              <a:rPr lang="zh-CN" altLang="en-US" sz="2600" kern="0" dirty="0">
                <a:solidFill>
                  <a:srgbClr val="000066"/>
                </a:solidFill>
              </a:rPr>
              <a:t>，来自</a:t>
            </a:r>
            <a:r>
              <a:rPr lang="en-US" altLang="zh-CN" sz="2600" kern="0" dirty="0" err="1">
                <a:solidFill>
                  <a:srgbClr val="FF0000"/>
                </a:solidFill>
              </a:rPr>
              <a:t>Jstor</a:t>
            </a:r>
            <a:r>
              <a:rPr lang="zh-CN" altLang="en-US" sz="2600" kern="0" dirty="0">
                <a:solidFill>
                  <a:srgbClr val="FF0000"/>
                </a:solidFill>
              </a:rPr>
              <a:t>、</a:t>
            </a:r>
            <a:r>
              <a:rPr lang="en-US" altLang="zh-CN" sz="2600" kern="0" dirty="0" smtClean="0">
                <a:solidFill>
                  <a:srgbClr val="FF0000"/>
                </a:solidFill>
              </a:rPr>
              <a:t>PAO</a:t>
            </a:r>
            <a:r>
              <a:rPr lang="en-US" altLang="zh-CN" sz="2600" kern="0" dirty="0">
                <a:solidFill>
                  <a:srgbClr val="000066"/>
                </a:solidFill>
              </a:rPr>
              <a:t>;</a:t>
            </a:r>
            <a:r>
              <a:rPr lang="zh-CN" altLang="en-US" sz="2600" kern="0" dirty="0" smtClean="0">
                <a:solidFill>
                  <a:srgbClr val="000066"/>
                </a:solidFill>
              </a:rPr>
              <a:t>电子图书</a:t>
            </a:r>
            <a:r>
              <a:rPr lang="en-US" altLang="zh-CN" sz="2600" kern="0" dirty="0" smtClean="0">
                <a:solidFill>
                  <a:srgbClr val="000066"/>
                </a:solidFill>
              </a:rPr>
              <a:t>35</a:t>
            </a:r>
            <a:r>
              <a:rPr lang="zh-CN" altLang="en-US" sz="2600" kern="0" dirty="0" smtClean="0">
                <a:solidFill>
                  <a:srgbClr val="000066"/>
                </a:solidFill>
              </a:rPr>
              <a:t>万</a:t>
            </a:r>
            <a:r>
              <a:rPr lang="zh-CN" altLang="en-US" sz="2600" kern="0" dirty="0">
                <a:solidFill>
                  <a:srgbClr val="000066"/>
                </a:solidFill>
              </a:rPr>
              <a:t>种，来自</a:t>
            </a:r>
            <a:r>
              <a:rPr lang="en-US" altLang="zh-CN" sz="2600" kern="0" dirty="0">
                <a:solidFill>
                  <a:srgbClr val="FF0000"/>
                </a:solidFill>
              </a:rPr>
              <a:t>EEBO</a:t>
            </a:r>
            <a:r>
              <a:rPr lang="zh-CN" altLang="en-US" sz="2600" kern="0" dirty="0">
                <a:solidFill>
                  <a:srgbClr val="FF0000"/>
                </a:solidFill>
              </a:rPr>
              <a:t>、</a:t>
            </a:r>
            <a:r>
              <a:rPr lang="en-US" altLang="zh-CN" sz="2600" kern="0" dirty="0">
                <a:solidFill>
                  <a:srgbClr val="FF0000"/>
                </a:solidFill>
              </a:rPr>
              <a:t>ECCO</a:t>
            </a:r>
            <a:r>
              <a:rPr lang="zh-CN" altLang="en-US" sz="2600" kern="0" dirty="0">
                <a:solidFill>
                  <a:srgbClr val="FF0000"/>
                </a:solidFill>
              </a:rPr>
              <a:t>、</a:t>
            </a:r>
            <a:r>
              <a:rPr lang="en-US" altLang="zh-CN" sz="2600" kern="0" dirty="0" err="1">
                <a:solidFill>
                  <a:srgbClr val="FF0000"/>
                </a:solidFill>
              </a:rPr>
              <a:t>MyiLibrary</a:t>
            </a:r>
            <a:r>
              <a:rPr lang="zh-CN" altLang="en-US" sz="2600" kern="0" dirty="0">
                <a:solidFill>
                  <a:srgbClr val="FF0000"/>
                </a:solidFill>
              </a:rPr>
              <a:t>、</a:t>
            </a:r>
            <a:r>
              <a:rPr lang="en-US" altLang="zh-CN" sz="2600" kern="0" dirty="0">
                <a:solidFill>
                  <a:srgbClr val="FF0000"/>
                </a:solidFill>
              </a:rPr>
              <a:t>EAI</a:t>
            </a:r>
            <a:r>
              <a:rPr lang="zh-CN" altLang="en-US" sz="3200" kern="0" dirty="0" smtClean="0">
                <a:solidFill>
                  <a:srgbClr val="000066"/>
                </a:solidFill>
              </a:rPr>
              <a:t>。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电子资源提供</a:t>
            </a:r>
            <a:r>
              <a:rPr lang="en-US" altLang="zh-CN" sz="2800" kern="0" dirty="0" smtClean="0">
                <a:solidFill>
                  <a:srgbClr val="FF0000"/>
                </a:solidFill>
              </a:rPr>
              <a:t>17</a:t>
            </a:r>
            <a:r>
              <a:rPr lang="zh-CN" altLang="en-US" sz="2800" kern="0" dirty="0" smtClean="0">
                <a:solidFill>
                  <a:srgbClr val="FF0000"/>
                </a:solidFill>
              </a:rPr>
              <a:t>家中心馆免费下载</a:t>
            </a:r>
            <a:r>
              <a:rPr lang="zh-CN" altLang="en-US" sz="3200" kern="0" dirty="0" smtClean="0">
                <a:solidFill>
                  <a:srgbClr val="000066"/>
                </a:solidFill>
              </a:rPr>
              <a:t>。</a:t>
            </a:r>
            <a:endParaRPr lang="zh-CN" altLang="en-US" sz="3200" kern="0" dirty="0">
              <a:solidFill>
                <a:srgbClr val="000066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228" y="1290041"/>
            <a:ext cx="3690367" cy="379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13030" y="2105298"/>
            <a:ext cx="1525191" cy="2394800"/>
            <a:chOff x="336" y="1228"/>
            <a:chExt cx="1200" cy="1604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6" y="1228"/>
              <a:ext cx="1200" cy="1604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43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期 刊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376736" y="2091011"/>
            <a:ext cx="1525191" cy="2408237"/>
            <a:chOff x="1296" y="1219"/>
            <a:chExt cx="1200" cy="1613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1296" y="1219"/>
              <a:ext cx="1200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659" y="1440"/>
              <a:ext cx="509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图 书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3780037" y="2060848"/>
            <a:ext cx="1525191" cy="2436605"/>
            <a:chOff x="2227" y="1200"/>
            <a:chExt cx="1200" cy="16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27" y="1200"/>
              <a:ext cx="1200" cy="1632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endParaRPr lang="zh-CN" altLang="en-US" sz="300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571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电 子 资 源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5392480" y="2075031"/>
            <a:ext cx="1403176" cy="2408237"/>
            <a:chOff x="4128" y="1219"/>
            <a:chExt cx="1104" cy="1613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128" y="1219"/>
              <a:ext cx="1104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440" y="1440"/>
              <a:ext cx="509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大 型 特 藏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9750" y="4698438"/>
            <a:ext cx="8045764" cy="20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600" dirty="0" smtClean="0">
                <a:solidFill>
                  <a:srgbClr val="000066"/>
                </a:solidFill>
                <a:latin typeface="+mn-ea"/>
                <a:ea typeface="+mn-ea"/>
              </a:rPr>
              <a:t>大型</a:t>
            </a:r>
            <a:r>
              <a:rPr lang="zh-CN" altLang="en-US" sz="2600" dirty="0">
                <a:solidFill>
                  <a:srgbClr val="000066"/>
                </a:solidFill>
                <a:latin typeface="+mn-ea"/>
                <a:ea typeface="+mn-ea"/>
              </a:rPr>
              <a:t>特藏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  <a:ea typeface="+mn-ea"/>
              </a:rPr>
              <a:t>文献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  <a:ea typeface="+mn-ea"/>
              </a:rPr>
              <a:t>140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</a:rPr>
              <a:t>种</a:t>
            </a:r>
            <a:endParaRPr lang="zh-CN" altLang="en-US" sz="26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12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rgbClr val="000066"/>
                </a:solidFill>
                <a:latin typeface="+mn-ea"/>
                <a:ea typeface="+mn-ea"/>
              </a:rPr>
              <a:t>集中经费持续按年度引进，涉及</a:t>
            </a:r>
            <a:r>
              <a:rPr lang="zh-CN" altLang="en-US" sz="2000" dirty="0">
                <a:solidFill>
                  <a:srgbClr val="000066"/>
                </a:solidFill>
                <a:latin typeface="+mn-ea"/>
                <a:ea typeface="+mn-ea"/>
              </a:rPr>
              <a:t>历史、哲学、法学、社会学、语言学等多个一级重点学科，有相对完整的专题；</a:t>
            </a:r>
          </a:p>
          <a:p>
            <a:pPr lvl="1" eaLnBrk="1" hangingPunct="1">
              <a:lnSpc>
                <a:spcPct val="12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000" dirty="0">
                <a:solidFill>
                  <a:srgbClr val="000066"/>
                </a:solidFill>
                <a:latin typeface="+mn-ea"/>
                <a:ea typeface="+mn-ea"/>
              </a:rPr>
              <a:t>在国内具备相对唯一性；平时经费很难采购的文献；</a:t>
            </a:r>
          </a:p>
          <a:p>
            <a:pPr lvl="1" eaLnBrk="1" hangingPunct="1">
              <a:lnSpc>
                <a:spcPct val="12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档案、图书、缩微资料、数据库</a:t>
            </a:r>
            <a:r>
              <a:rPr lang="zh-CN" altLang="en-US" sz="2000" dirty="0">
                <a:solidFill>
                  <a:srgbClr val="000066"/>
                </a:solidFill>
                <a:latin typeface="+mn-ea"/>
                <a:ea typeface="+mn-ea"/>
              </a:rPr>
              <a:t>等多种第一手的原始文献。</a:t>
            </a:r>
          </a:p>
        </p:txBody>
      </p:sp>
    </p:spTree>
    <p:extLst>
      <p:ext uri="{BB962C8B-B14F-4D97-AF65-F5344CB8AC3E}">
        <p14:creationId xmlns:p14="http://schemas.microsoft.com/office/powerpoint/2010/main" xmlns="" val="36399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700808"/>
            <a:ext cx="45818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 </a:t>
            </a:r>
            <a:r>
              <a:rPr lang="zh-CN" altLang="en-US" dirty="0" smtClean="0"/>
              <a:t>        </a:t>
            </a:r>
            <a:r>
              <a:rPr lang="zh-CN" altLang="en-US" b="1" dirty="0" smtClean="0">
                <a:solidFill>
                  <a:srgbClr val="7030A0"/>
                </a:solidFill>
              </a:rPr>
              <a:t>是</a:t>
            </a:r>
            <a:r>
              <a:rPr lang="zh-CN" altLang="en-US" b="1" dirty="0">
                <a:solidFill>
                  <a:srgbClr val="7030A0"/>
                </a:solidFill>
              </a:rPr>
              <a:t>现今为止反映日本立法最为齐全的一套史料性的丛书</a:t>
            </a:r>
            <a:r>
              <a:rPr lang="zh-CN" altLang="en-US" b="1" dirty="0" smtClean="0">
                <a:solidFill>
                  <a:srgbClr val="7030A0"/>
                </a:solidFill>
              </a:rPr>
              <a:t>。是</a:t>
            </a:r>
            <a:r>
              <a:rPr lang="zh-CN" altLang="en-US" b="1" dirty="0">
                <a:solidFill>
                  <a:srgbClr val="7030A0"/>
                </a:solidFill>
              </a:rPr>
              <a:t>研究日本法制史不可多得的资料</a:t>
            </a:r>
            <a:r>
              <a:rPr lang="zh-CN" altLang="en-US" b="1" dirty="0" smtClean="0">
                <a:solidFill>
                  <a:srgbClr val="7030A0"/>
                </a:solidFill>
              </a:rPr>
              <a:t>。它反映</a:t>
            </a:r>
            <a:r>
              <a:rPr lang="zh-CN" altLang="en-US" b="1" dirty="0">
                <a:solidFill>
                  <a:srgbClr val="7030A0"/>
                </a:solidFill>
              </a:rPr>
              <a:t>了日本从封建专制社会转向法治社会的一个侧面</a:t>
            </a:r>
            <a:r>
              <a:rPr lang="zh-CN" altLang="en-US" b="1" dirty="0" smtClean="0">
                <a:solidFill>
                  <a:srgbClr val="7030A0"/>
                </a:solidFill>
              </a:rPr>
              <a:t>。其中所</a:t>
            </a:r>
            <a:r>
              <a:rPr lang="zh-CN" altLang="en-US" b="1" dirty="0">
                <a:solidFill>
                  <a:srgbClr val="7030A0"/>
                </a:solidFill>
              </a:rPr>
              <a:t>探讨的大部分法律问题也是现今为完善中国法制建设需要参考的</a:t>
            </a:r>
            <a:r>
              <a:rPr lang="zh-CN" altLang="en-US" b="1" dirty="0" smtClean="0">
                <a:solidFill>
                  <a:srgbClr val="7030A0"/>
                </a:solidFill>
              </a:rPr>
              <a:t>问题，也</a:t>
            </a:r>
            <a:r>
              <a:rPr lang="zh-CN" altLang="en-US" b="1" dirty="0">
                <a:solidFill>
                  <a:srgbClr val="7030A0"/>
                </a:solidFill>
              </a:rPr>
              <a:t>是中国各个法学专业领域</a:t>
            </a:r>
            <a:r>
              <a:rPr lang="zh-CN" altLang="en-US" b="1" dirty="0" smtClean="0">
                <a:solidFill>
                  <a:srgbClr val="7030A0"/>
                </a:solidFill>
              </a:rPr>
              <a:t>不可或缺</a:t>
            </a:r>
            <a:r>
              <a:rPr lang="zh-CN" altLang="en-US" b="1" dirty="0">
                <a:solidFill>
                  <a:srgbClr val="7030A0"/>
                </a:solidFill>
              </a:rPr>
              <a:t>的参考资料。 </a:t>
            </a:r>
            <a:endParaRPr lang="en-US" altLang="zh-CN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7030A0"/>
                </a:solidFill>
              </a:rPr>
              <a:t>对于如此珍贵文献，单馆经费难以购买，现已由</a:t>
            </a:r>
            <a:r>
              <a:rPr lang="en-US" altLang="zh-CN" b="1" dirty="0" smtClean="0">
                <a:solidFill>
                  <a:srgbClr val="7030A0"/>
                </a:solidFill>
              </a:rPr>
              <a:t>CASHL</a:t>
            </a:r>
            <a:r>
              <a:rPr lang="zh-CN" altLang="en-US" b="1" dirty="0" smtClean="0">
                <a:solidFill>
                  <a:srgbClr val="7030A0"/>
                </a:solidFill>
              </a:rPr>
              <a:t>采购，收藏在复旦大学图书馆，这是由复旦大学专家教授推荐购买的。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812551"/>
            <a:ext cx="784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7030A0"/>
                </a:solidFill>
              </a:rPr>
              <a:t>日本立法資料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全集    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共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561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卷图书  价格非常昂贵的一套文献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9634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9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000372"/>
            <a:ext cx="1948561" cy="277444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514" y="1255220"/>
            <a:ext cx="5500726" cy="53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72604" y="550370"/>
            <a:ext cx="7643812" cy="70485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a typeface="宋体" pitchFamily="2" charset="-122"/>
              </a:rPr>
              <a:t>CASHL</a:t>
            </a:r>
            <a:r>
              <a:rPr lang="zh-CN" altLang="en-US" sz="4000" dirty="0" smtClean="0">
                <a:solidFill>
                  <a:schemeClr val="bg1"/>
                </a:solidFill>
                <a:ea typeface="宋体" pitchFamily="2" charset="-122"/>
              </a:rPr>
              <a:t>引进</a:t>
            </a:r>
            <a:r>
              <a:rPr lang="en-US" altLang="zh-CN" sz="4000" dirty="0" smtClean="0">
                <a:solidFill>
                  <a:schemeClr val="bg1"/>
                </a:solidFill>
                <a:ea typeface="宋体" pitchFamily="2" charset="-122"/>
              </a:rPr>
              <a:t>140</a:t>
            </a:r>
            <a:r>
              <a:rPr lang="zh-CN" altLang="en-US" sz="4000" dirty="0" smtClean="0">
                <a:solidFill>
                  <a:schemeClr val="bg1"/>
                </a:solidFill>
                <a:ea typeface="宋体" pitchFamily="2" charset="-122"/>
              </a:rPr>
              <a:t>种大型特藏</a:t>
            </a:r>
            <a:endParaRPr lang="zh-CN" altLang="en-US" sz="4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020272" y="4869160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9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13030" y="2105298"/>
            <a:ext cx="1525191" cy="2394800"/>
            <a:chOff x="336" y="1228"/>
            <a:chExt cx="1200" cy="1604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6" y="1228"/>
              <a:ext cx="1200" cy="1604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43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期 刊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376736" y="2091011"/>
            <a:ext cx="1525191" cy="2408237"/>
            <a:chOff x="1296" y="1219"/>
            <a:chExt cx="1200" cy="1613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1296" y="1219"/>
              <a:ext cx="1200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659" y="1440"/>
              <a:ext cx="509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图 书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3780037" y="2060848"/>
            <a:ext cx="1525191" cy="2436605"/>
            <a:chOff x="2227" y="1200"/>
            <a:chExt cx="1200" cy="16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27" y="1200"/>
              <a:ext cx="1200" cy="1632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endParaRPr lang="zh-CN" altLang="en-US" sz="300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571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电 子 资 源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6890964" y="2060848"/>
            <a:ext cx="1464184" cy="2508270"/>
            <a:chOff x="3216" y="1200"/>
            <a:chExt cx="1152" cy="1680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3216" y="1200"/>
              <a:ext cx="1152" cy="1632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endParaRPr lang="zh-CN" altLang="en-US" sz="3000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583" y="1344"/>
              <a:ext cx="5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>
                  <a:solidFill>
                    <a:schemeClr val="bg1"/>
                  </a:solidFill>
                </a:rPr>
                <a:t>二次文献库</a:t>
              </a: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5454525" y="2075031"/>
            <a:ext cx="1403176" cy="2408237"/>
            <a:chOff x="4128" y="1219"/>
            <a:chExt cx="1104" cy="1613"/>
          </a:xfrm>
        </p:grpSpPr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>
              <a:off x="4128" y="1219"/>
              <a:ext cx="1104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440" y="1440"/>
              <a:ext cx="509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大 型 特 藏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55576" y="4777375"/>
            <a:ext cx="7599572" cy="17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zh-CN" altLang="en-US" sz="2600" dirty="0">
                <a:solidFill>
                  <a:srgbClr val="000066"/>
                </a:solidFill>
              </a:rPr>
              <a:t>面向全国开放的二次文献库</a:t>
            </a:r>
            <a:r>
              <a:rPr lang="zh-CN" altLang="en-US" sz="2600" dirty="0" smtClean="0">
                <a:solidFill>
                  <a:srgbClr val="000066"/>
                </a:solidFill>
              </a:rPr>
              <a:t>：</a:t>
            </a:r>
            <a:r>
              <a:rPr lang="en-US" altLang="zh-CN" sz="2600" dirty="0" smtClean="0">
                <a:solidFill>
                  <a:srgbClr val="000066"/>
                </a:solidFill>
              </a:rPr>
              <a:t>2900</a:t>
            </a:r>
            <a:r>
              <a:rPr lang="zh-CN" altLang="en-US" sz="2600" dirty="0" smtClean="0">
                <a:solidFill>
                  <a:srgbClr val="000066"/>
                </a:solidFill>
              </a:rPr>
              <a:t>多万条的高校</a:t>
            </a:r>
            <a:r>
              <a:rPr lang="zh-CN" altLang="en-US" sz="2600" dirty="0">
                <a:solidFill>
                  <a:srgbClr val="000066"/>
                </a:solidFill>
              </a:rPr>
              <a:t>人文社科</a:t>
            </a:r>
            <a:r>
              <a:rPr lang="zh-CN" altLang="en-US" sz="2600" b="1" dirty="0">
                <a:solidFill>
                  <a:srgbClr val="FF0000"/>
                </a:solidFill>
              </a:rPr>
              <a:t>外文期刊目次</a:t>
            </a:r>
            <a:r>
              <a:rPr lang="zh-CN" altLang="en-US" sz="2600" dirty="0">
                <a:solidFill>
                  <a:srgbClr val="000066"/>
                </a:solidFill>
              </a:rPr>
              <a:t>数据库</a:t>
            </a:r>
            <a:r>
              <a:rPr lang="zh-CN" altLang="en-US" sz="2600" dirty="0" smtClean="0">
                <a:solidFill>
                  <a:srgbClr val="000066"/>
                </a:solidFill>
              </a:rPr>
              <a:t>、</a:t>
            </a:r>
            <a:r>
              <a:rPr lang="en-US" altLang="zh-CN" sz="2600" dirty="0" smtClean="0">
                <a:solidFill>
                  <a:srgbClr val="000066"/>
                </a:solidFill>
              </a:rPr>
              <a:t>164</a:t>
            </a:r>
            <a:r>
              <a:rPr lang="zh-CN" altLang="en-US" sz="2600" dirty="0" smtClean="0">
                <a:solidFill>
                  <a:srgbClr val="000066"/>
                </a:solidFill>
              </a:rPr>
              <a:t>万条高校</a:t>
            </a:r>
            <a:r>
              <a:rPr lang="zh-CN" altLang="en-US" sz="2600" dirty="0">
                <a:solidFill>
                  <a:srgbClr val="000066"/>
                </a:solidFill>
              </a:rPr>
              <a:t>人文社科</a:t>
            </a:r>
            <a:r>
              <a:rPr lang="zh-CN" altLang="en-US" sz="2600" b="1" dirty="0">
                <a:solidFill>
                  <a:srgbClr val="FF0000"/>
                </a:solidFill>
              </a:rPr>
              <a:t>外文图书联合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目录，</a:t>
            </a:r>
            <a:r>
              <a:rPr lang="zh-CN" altLang="en-US" sz="2600" dirty="0" smtClean="0">
                <a:solidFill>
                  <a:srgbClr val="002060"/>
                </a:solidFill>
              </a:rPr>
              <a:t>以及</a:t>
            </a:r>
            <a:r>
              <a:rPr lang="en-US" altLang="zh-CN" sz="2600" dirty="0" smtClean="0">
                <a:solidFill>
                  <a:srgbClr val="002060"/>
                </a:solidFill>
              </a:rPr>
              <a:t>14102</a:t>
            </a:r>
            <a:r>
              <a:rPr lang="zh-CN" altLang="en-US" sz="2600" dirty="0" smtClean="0">
                <a:solidFill>
                  <a:srgbClr val="002060"/>
                </a:solidFill>
              </a:rPr>
              <a:t>条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大型特藏目次</a:t>
            </a:r>
            <a:r>
              <a:rPr lang="zh-CN" altLang="en-US" sz="3200" dirty="0" smtClean="0">
                <a:solidFill>
                  <a:srgbClr val="000066"/>
                </a:solidFill>
              </a:rPr>
              <a:t>。</a:t>
            </a:r>
            <a:endParaRPr lang="zh-CN" alt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0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778678" y="1484783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8467" y="2420888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560" y="568776"/>
            <a:ext cx="7128912" cy="6028576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3373793" y="4221088"/>
            <a:ext cx="1043951" cy="432048"/>
            <a:chOff x="3373793" y="4221088"/>
            <a:chExt cx="1043951" cy="432048"/>
          </a:xfrm>
        </p:grpSpPr>
        <p:sp>
          <p:nvSpPr>
            <p:cNvPr id="29" name="椭圆 28"/>
            <p:cNvSpPr/>
            <p:nvPr/>
          </p:nvSpPr>
          <p:spPr>
            <a:xfrm>
              <a:off x="3456040" y="4221088"/>
              <a:ext cx="827927" cy="4320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73793" y="4304129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 参考咨询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7584" y="1916832"/>
            <a:ext cx="615553" cy="3962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8C1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eaVert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>
                <a:solidFill>
                  <a:srgbClr val="7030A0"/>
                </a:solidFill>
              </a:rPr>
              <a:t>面向最终用户的服务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87824" y="2636912"/>
            <a:ext cx="1043951" cy="360040"/>
            <a:chOff x="2699792" y="2636912"/>
            <a:chExt cx="1043951" cy="360040"/>
          </a:xfrm>
        </p:grpSpPr>
        <p:sp>
          <p:nvSpPr>
            <p:cNvPr id="5" name="椭圆 4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9792" y="2645876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个性化服务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45736" y="2234519"/>
            <a:ext cx="1043951" cy="360040"/>
            <a:chOff x="2699792" y="2636912"/>
            <a:chExt cx="1043951" cy="360040"/>
          </a:xfrm>
        </p:grpSpPr>
        <p:sp>
          <p:nvSpPr>
            <p:cNvPr id="10" name="椭圆 9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9792" y="2645876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 图书借阅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84168" y="2438236"/>
            <a:ext cx="1043951" cy="360040"/>
            <a:chOff x="2699792" y="2636912"/>
            <a:chExt cx="1043951" cy="360040"/>
          </a:xfrm>
        </p:grpSpPr>
        <p:sp>
          <p:nvSpPr>
            <p:cNvPr id="16" name="椭圆 15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99792" y="2702605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 原文传递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28049" y="2996952"/>
            <a:ext cx="1043951" cy="360040"/>
            <a:chOff x="2699792" y="2636912"/>
            <a:chExt cx="1043951" cy="360040"/>
          </a:xfrm>
        </p:grpSpPr>
        <p:sp>
          <p:nvSpPr>
            <p:cNvPr id="19" name="椭圆 18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2645876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 特色资源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64153" y="3212976"/>
            <a:ext cx="1043951" cy="360040"/>
            <a:chOff x="2699792" y="2636912"/>
            <a:chExt cx="1043951" cy="360040"/>
          </a:xfrm>
        </p:grpSpPr>
        <p:sp>
          <p:nvSpPr>
            <p:cNvPr id="23" name="椭圆 22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9792" y="2645876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书目查询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09892" y="3140010"/>
            <a:ext cx="1224188" cy="433003"/>
            <a:chOff x="2712895" y="2636912"/>
            <a:chExt cx="1043951" cy="360040"/>
          </a:xfrm>
        </p:grpSpPr>
        <p:sp>
          <p:nvSpPr>
            <p:cNvPr id="26" name="椭圆 25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2895" y="2697580"/>
              <a:ext cx="1043951" cy="230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期刊目次检索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93419" y="3933056"/>
            <a:ext cx="1068152" cy="360040"/>
            <a:chOff x="2771800" y="2636912"/>
            <a:chExt cx="1068152" cy="360040"/>
          </a:xfrm>
        </p:grpSpPr>
        <p:sp>
          <p:nvSpPr>
            <p:cNvPr id="32" name="椭圆 31"/>
            <p:cNvSpPr/>
            <p:nvPr/>
          </p:nvSpPr>
          <p:spPr>
            <a:xfrm>
              <a:off x="2771800" y="2636912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96001" y="2678432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代查代检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9582" y="3844746"/>
            <a:ext cx="915206" cy="426825"/>
            <a:chOff x="6619582" y="3844746"/>
            <a:chExt cx="915206" cy="426825"/>
          </a:xfrm>
        </p:grpSpPr>
        <p:sp>
          <p:nvSpPr>
            <p:cNvPr id="35" name="椭圆 34"/>
            <p:cNvSpPr/>
            <p:nvPr/>
          </p:nvSpPr>
          <p:spPr>
            <a:xfrm>
              <a:off x="6619582" y="3844746"/>
              <a:ext cx="915206" cy="4268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41809" y="3893821"/>
              <a:ext cx="810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全文下载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左箭头 36"/>
          <p:cNvSpPr/>
          <p:nvPr/>
        </p:nvSpPr>
        <p:spPr>
          <a:xfrm>
            <a:off x="1763688" y="3573016"/>
            <a:ext cx="504056" cy="32837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519937" y="3557185"/>
            <a:ext cx="1043951" cy="360040"/>
            <a:chOff x="1569068" y="2739407"/>
            <a:chExt cx="1043951" cy="360040"/>
          </a:xfrm>
        </p:grpSpPr>
        <p:sp>
          <p:nvSpPr>
            <p:cNvPr id="39" name="椭圆 38"/>
            <p:cNvSpPr/>
            <p:nvPr/>
          </p:nvSpPr>
          <p:spPr>
            <a:xfrm>
              <a:off x="1569068" y="2739407"/>
              <a:ext cx="792088" cy="36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69068" y="2793152"/>
              <a:ext cx="10439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大型特藏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52915" y="3232235"/>
            <a:ext cx="1009388" cy="388990"/>
            <a:chOff x="6952915" y="3232235"/>
            <a:chExt cx="1009388" cy="388990"/>
          </a:xfrm>
        </p:grpSpPr>
        <p:sp>
          <p:nvSpPr>
            <p:cNvPr id="43" name="椭圆 42"/>
            <p:cNvSpPr/>
            <p:nvPr/>
          </p:nvSpPr>
          <p:spPr>
            <a:xfrm>
              <a:off x="7037030" y="3232235"/>
              <a:ext cx="925273" cy="38899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52915" y="3284984"/>
              <a:ext cx="100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     学科服务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内容占位符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2000758"/>
            <a:ext cx="6330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内容占位符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803" y="2068037"/>
            <a:ext cx="6500776" cy="44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内容占位符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5300" y="2069614"/>
            <a:ext cx="6028728" cy="408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内容占位符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0803" y="2023315"/>
            <a:ext cx="7005602" cy="44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45132" y="4789601"/>
            <a:ext cx="4729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b="1" dirty="0">
                <a:solidFill>
                  <a:srgbClr val="0066FF"/>
                </a:solidFill>
              </a:rPr>
              <a:t>按学科开展文献传递、馆际互借的联合服务</a:t>
            </a:r>
            <a:endParaRPr lang="zh-CN" altLang="zh-CN" dirty="0">
              <a:solidFill>
                <a:srgbClr val="0066FF"/>
              </a:solidFill>
            </a:endParaRPr>
          </a:p>
          <a:p>
            <a:pPr lvl="0"/>
            <a:r>
              <a:rPr lang="zh-CN" altLang="zh-CN" b="1" dirty="0">
                <a:solidFill>
                  <a:srgbClr val="0066FF"/>
                </a:solidFill>
              </a:rPr>
              <a:t>按学科开展深层次的课题服务</a:t>
            </a:r>
            <a:endParaRPr lang="zh-CN" altLang="zh-CN" dirty="0">
              <a:solidFill>
                <a:srgbClr val="0066FF"/>
              </a:solidFill>
            </a:endParaRPr>
          </a:p>
          <a:p>
            <a:pPr lvl="0"/>
            <a:r>
              <a:rPr lang="zh-CN" altLang="zh-CN" b="1" dirty="0">
                <a:solidFill>
                  <a:srgbClr val="0066FF"/>
                </a:solidFill>
              </a:rPr>
              <a:t>拓展单馆的学科</a:t>
            </a:r>
            <a:r>
              <a:rPr lang="zh-CN" altLang="zh-CN" b="1" dirty="0" smtClean="0">
                <a:solidFill>
                  <a:srgbClr val="0066FF"/>
                </a:solidFill>
              </a:rPr>
              <a:t>服务</a:t>
            </a:r>
            <a:endParaRPr lang="en-US" altLang="zh-CN" b="1" dirty="0" smtClean="0">
              <a:solidFill>
                <a:srgbClr val="0066FF"/>
              </a:solidFill>
            </a:endParaRPr>
          </a:p>
          <a:p>
            <a:pPr lvl="0"/>
            <a:r>
              <a:rPr lang="zh-CN" altLang="en-US" b="1" dirty="0" smtClean="0">
                <a:solidFill>
                  <a:srgbClr val="0066FF"/>
                </a:solidFill>
              </a:rPr>
              <a:t>通过多维的、立体化的学科推广活动，</a:t>
            </a:r>
            <a:r>
              <a:rPr lang="zh-CN" altLang="zh-CN" b="1" dirty="0" smtClean="0">
                <a:solidFill>
                  <a:srgbClr val="0066FF"/>
                </a:solidFill>
              </a:rPr>
              <a:t>提升</a:t>
            </a:r>
            <a:r>
              <a:rPr lang="zh-CN" altLang="zh-CN" b="1" dirty="0">
                <a:solidFill>
                  <a:srgbClr val="0066FF"/>
                </a:solidFill>
              </a:rPr>
              <a:t>学科服务</a:t>
            </a:r>
            <a:r>
              <a:rPr lang="zh-CN" altLang="zh-CN" b="1" dirty="0" smtClean="0">
                <a:solidFill>
                  <a:srgbClr val="0066FF"/>
                </a:solidFill>
              </a:rPr>
              <a:t>效益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2860" y="4955902"/>
            <a:ext cx="472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66FF"/>
                </a:solidFill>
              </a:rPr>
              <a:t>提供目次阅览，文献传递，借阅，缩微数字化复制服务，解决了大型文献无法共享服务的问题、提高了大型文献的使用效益。</a:t>
            </a:r>
            <a:endParaRPr lang="zh-CN" altLang="zh-CN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23729" y="2011905"/>
            <a:ext cx="5832648" cy="3865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09625">
              <a:lnSpc>
                <a:spcPct val="120000"/>
              </a:lnSpc>
              <a:buNone/>
            </a:pPr>
            <a:r>
              <a:rPr lang="zh-CN" altLang="en-US" sz="2600" b="1" dirty="0" smtClean="0">
                <a:solidFill>
                  <a:srgbClr val="7030A0"/>
                </a:solidFill>
                <a:latin typeface="+mn-ea"/>
              </a:rPr>
              <a:t>主要包含三个方面：</a:t>
            </a:r>
            <a:endParaRPr lang="en-US" altLang="zh-CN" sz="2600" b="1" dirty="0" smtClean="0">
              <a:solidFill>
                <a:srgbClr val="7030A0"/>
              </a:solidFill>
              <a:latin typeface="+mn-ea"/>
            </a:endParaRPr>
          </a:p>
          <a:p>
            <a:pPr marL="0" indent="809625">
              <a:lnSpc>
                <a:spcPct val="120000"/>
              </a:lnSpc>
              <a:buNone/>
            </a:pPr>
            <a:r>
              <a:rPr lang="en-US" altLang="zh-CN" sz="2600" b="1" dirty="0">
                <a:solidFill>
                  <a:srgbClr val="7030A0"/>
                </a:solidFill>
                <a:latin typeface="+mn-ea"/>
              </a:rPr>
              <a:t> </a:t>
            </a:r>
            <a:r>
              <a:rPr lang="en-US" altLang="zh-CN" sz="2600" b="1" dirty="0" smtClean="0">
                <a:solidFill>
                  <a:srgbClr val="7030A0"/>
                </a:solidFill>
                <a:latin typeface="+mn-ea"/>
              </a:rPr>
              <a:t>  1</a:t>
            </a:r>
            <a:r>
              <a:rPr lang="zh-CN" altLang="en-US" sz="2600" b="1" dirty="0" smtClean="0">
                <a:solidFill>
                  <a:srgbClr val="7030A0"/>
                </a:solidFill>
                <a:latin typeface="+mn-ea"/>
              </a:rPr>
              <a:t>、图书资源建设</a:t>
            </a:r>
            <a:endParaRPr lang="en-US" altLang="zh-CN" sz="2600" b="1" dirty="0" smtClean="0">
              <a:solidFill>
                <a:srgbClr val="7030A0"/>
              </a:solidFill>
              <a:latin typeface="+mn-ea"/>
            </a:endParaRPr>
          </a:p>
          <a:p>
            <a:pPr marL="0" indent="809625">
              <a:lnSpc>
                <a:spcPct val="120000"/>
              </a:lnSpc>
              <a:buNone/>
            </a:pPr>
            <a:r>
              <a:rPr lang="en-US" altLang="zh-CN" sz="2600" b="1" dirty="0" smtClean="0">
                <a:solidFill>
                  <a:srgbClr val="7030A0"/>
                </a:solidFill>
                <a:latin typeface="+mn-ea"/>
              </a:rPr>
              <a:t>   2</a:t>
            </a:r>
            <a:r>
              <a:rPr lang="zh-CN" altLang="en-US" sz="2600" b="1" dirty="0" smtClean="0">
                <a:solidFill>
                  <a:srgbClr val="7030A0"/>
                </a:solidFill>
                <a:latin typeface="+mn-ea"/>
              </a:rPr>
              <a:t>、馆员培养</a:t>
            </a:r>
            <a:r>
              <a:rPr lang="en-US" altLang="zh-CN" sz="2600" b="1" dirty="0" smtClean="0">
                <a:solidFill>
                  <a:srgbClr val="7030A0"/>
                </a:solidFill>
                <a:latin typeface="+mn-ea"/>
              </a:rPr>
              <a:t>  </a:t>
            </a:r>
          </a:p>
          <a:p>
            <a:pPr marL="0" indent="809625">
              <a:lnSpc>
                <a:spcPct val="120000"/>
              </a:lnSpc>
              <a:buNone/>
            </a:pPr>
            <a:r>
              <a:rPr lang="zh-CN" altLang="en-US" sz="2600" b="1" dirty="0" smtClean="0">
                <a:solidFill>
                  <a:srgbClr val="7030A0"/>
                </a:solidFill>
                <a:latin typeface="+mn-ea"/>
              </a:rPr>
              <a:t>   </a:t>
            </a:r>
            <a:r>
              <a:rPr lang="en-US" altLang="zh-CN" sz="2600" b="1" dirty="0" smtClean="0">
                <a:solidFill>
                  <a:srgbClr val="7030A0"/>
                </a:solidFill>
                <a:latin typeface="+mn-ea"/>
              </a:rPr>
              <a:t>3</a:t>
            </a:r>
            <a:r>
              <a:rPr lang="zh-CN" altLang="en-US" sz="2600" b="1" dirty="0" smtClean="0">
                <a:solidFill>
                  <a:srgbClr val="7030A0"/>
                </a:solidFill>
                <a:latin typeface="+mn-ea"/>
              </a:rPr>
              <a:t>、宣传服务推广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255" y="2011906"/>
            <a:ext cx="615553" cy="3962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8C1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eaVert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面向图书馆的</a:t>
            </a:r>
            <a:r>
              <a:rPr lang="zh-CN" altLang="en-US" b="1" dirty="0">
                <a:solidFill>
                  <a:srgbClr val="7030A0"/>
                </a:solidFill>
              </a:rPr>
              <a:t>服务</a:t>
            </a:r>
          </a:p>
        </p:txBody>
      </p:sp>
    </p:spTree>
    <p:extLst>
      <p:ext uri="{BB962C8B-B14F-4D97-AF65-F5344CB8AC3E}">
        <p14:creationId xmlns:p14="http://schemas.microsoft.com/office/powerpoint/2010/main" xmlns="" val="3050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57356" y="1643050"/>
            <a:ext cx="5815570" cy="4379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50000"/>
              </a:lnSpc>
              <a:buNone/>
            </a:pPr>
            <a:r>
              <a:rPr lang="en-US" altLang="zh-CN" sz="28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、图书资源建设</a:t>
            </a:r>
            <a:endParaRPr lang="en-US" altLang="zh-CN" sz="2800" b="1" dirty="0" smtClean="0">
              <a:solidFill>
                <a:schemeClr val="accent2"/>
              </a:solidFill>
              <a:latin typeface="+mn-ea"/>
            </a:endParaRPr>
          </a:p>
          <a:p>
            <a:pPr marL="450850" indent="266700">
              <a:lnSpc>
                <a:spcPct val="150000"/>
              </a:lnSpc>
            </a:pP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 marL="450850" indent="26670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文专图书集中编目与书目数据免费配送服务（2008年</a:t>
            </a: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--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）</a:t>
            </a: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 marL="450850" indent="26670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文科专款图书自主订购与协调采购组织、运行与管理（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 2009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年</a:t>
            </a: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--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）</a:t>
            </a: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 marL="450850" indent="266700">
              <a:lnSpc>
                <a:spcPct val="150000"/>
              </a:lnSpc>
              <a:buNone/>
            </a:pP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（</a:t>
            </a: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“高校文科图书引进专款”图书订购信息平台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255" y="2011906"/>
            <a:ext cx="615553" cy="3962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8C1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eaVert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面向图书馆的</a:t>
            </a:r>
            <a:r>
              <a:rPr lang="zh-CN" altLang="en-US" b="1" dirty="0">
                <a:solidFill>
                  <a:srgbClr val="7030A0"/>
                </a:solidFill>
              </a:rPr>
              <a:t>服务</a:t>
            </a:r>
          </a:p>
        </p:txBody>
      </p:sp>
    </p:spTree>
    <p:extLst>
      <p:ext uri="{BB962C8B-B14F-4D97-AF65-F5344CB8AC3E}">
        <p14:creationId xmlns:p14="http://schemas.microsoft.com/office/powerpoint/2010/main" xmlns="" val="40083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255" y="2011906"/>
            <a:ext cx="615553" cy="3962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8C1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eaVert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面向图书馆的</a:t>
            </a:r>
            <a:r>
              <a:rPr lang="zh-CN" altLang="en-US" b="1" dirty="0">
                <a:solidFill>
                  <a:srgbClr val="7030A0"/>
                </a:solidFill>
              </a:rPr>
              <a:t>服务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0677" y="1772816"/>
            <a:ext cx="6711851" cy="4253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+mn-ea"/>
              </a:rPr>
              <a:t>2</a:t>
            </a:r>
            <a:r>
              <a:rPr lang="zh-CN" altLang="en-US" sz="2800" b="1" dirty="0" smtClean="0">
                <a:solidFill>
                  <a:srgbClr val="7030A0"/>
                </a:solidFill>
                <a:latin typeface="+mn-ea"/>
              </a:rPr>
              <a:t>、馆员培养</a:t>
            </a:r>
            <a:endParaRPr lang="en-US" altLang="zh-CN" sz="2800" b="1" dirty="0" smtClean="0">
              <a:solidFill>
                <a:srgbClr val="7030A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2000" b="1" dirty="0" smtClean="0">
              <a:solidFill>
                <a:schemeClr val="accent2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968375" indent="-2508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2010</a:t>
            </a:r>
            <a:r>
              <a:rPr lang="zh-CN" altLang="en-US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年，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CASHL/Emerald</a:t>
            </a:r>
            <a:r>
              <a:rPr lang="zh-CN" altLang="en-US" sz="2000" b="1" dirty="0">
                <a:solidFill>
                  <a:schemeClr val="accent2"/>
                </a:solidFill>
                <a:latin typeface="宋体" charset="-122"/>
                <a:ea typeface="宋体" charset="-122"/>
              </a:rPr>
              <a:t>馆员培养与交流合作</a:t>
            </a:r>
            <a:r>
              <a:rPr lang="zh-CN" altLang="en-US" sz="2000" b="1" dirty="0" smtClean="0">
                <a:solidFill>
                  <a:schemeClr val="accent2"/>
                </a:solidFill>
                <a:latin typeface="宋体" charset="-122"/>
                <a:ea typeface="宋体" charset="-122"/>
              </a:rPr>
              <a:t>计划，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至目前共培养西部馆员</a:t>
            </a: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14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位。</a:t>
            </a: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 marL="968375" indent="-2508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2014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年，将与汤森路透合作，继续开展西部馆员培养计划（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2014-2016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）。</a:t>
            </a:r>
            <a:endParaRPr lang="en-US" altLang="zh-CN" sz="2000" b="1" dirty="0" smtClean="0">
              <a:solidFill>
                <a:schemeClr val="accent2"/>
              </a:solidFill>
              <a:latin typeface="+mn-ea"/>
            </a:endParaRPr>
          </a:p>
          <a:p>
            <a:pPr marL="968375" indent="-2508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accent2"/>
                </a:solidFill>
                <a:latin typeface="+mn-ea"/>
              </a:rPr>
              <a:t>2014</a:t>
            </a:r>
            <a:r>
              <a:rPr lang="zh-CN" altLang="en-US" sz="2000" b="1" dirty="0" smtClean="0">
                <a:solidFill>
                  <a:schemeClr val="accent2"/>
                </a:solidFill>
                <a:latin typeface="+mn-ea"/>
              </a:rPr>
              <a:t>年，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CASHL/Emerald</a:t>
            </a:r>
            <a:r>
              <a:rPr lang="zh-CN" altLang="en-US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图书馆情报学国际出版项目（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2014-2016</a:t>
            </a:r>
            <a:r>
              <a:rPr lang="zh-CN" altLang="en-US" sz="2000" b="1" dirty="0" smtClean="0">
                <a:solidFill>
                  <a:schemeClr val="accent2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）</a:t>
            </a:r>
            <a:endParaRPr lang="en-US" altLang="zh-CN" sz="2000" b="1" dirty="0">
              <a:solidFill>
                <a:schemeClr val="accent2"/>
              </a:solidFill>
              <a:latin typeface="+mn-ea"/>
            </a:endParaRPr>
          </a:p>
          <a:p>
            <a:pPr marL="984250" indent="-2667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采访</a:t>
            </a:r>
            <a:r>
              <a:rPr lang="zh-CN" altLang="en-US" sz="2000" b="1" dirty="0" smtClean="0">
                <a:solidFill>
                  <a:schemeClr val="accent2"/>
                </a:solidFill>
                <a:ea typeface="宋体" charset="-122"/>
              </a:rPr>
              <a:t>馆员和</a:t>
            </a: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馆际互借</a:t>
            </a:r>
            <a:r>
              <a:rPr lang="zh-CN" altLang="en-US" sz="2000" b="1" dirty="0" smtClean="0">
                <a:solidFill>
                  <a:schemeClr val="accent2"/>
                </a:solidFill>
                <a:ea typeface="宋体" charset="-122"/>
              </a:rPr>
              <a:t>员资质认证和业务培训</a:t>
            </a:r>
            <a:endParaRPr lang="en-US" altLang="zh-CN" sz="2000" b="1" dirty="0" smtClean="0">
              <a:solidFill>
                <a:schemeClr val="accent2"/>
              </a:solidFill>
              <a:ea typeface="宋体" charset="-122"/>
            </a:endParaRPr>
          </a:p>
          <a:p>
            <a:pPr marL="984250" indent="-2667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accent2"/>
                </a:solidFill>
              </a:rPr>
              <a:t>文专图书定购信息平台培训</a:t>
            </a:r>
            <a:endParaRPr lang="en-US" altLang="zh-CN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25737" y="432808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项目正式成立于</a:t>
            </a:r>
            <a:r>
              <a:rPr lang="en-US" altLang="zh-CN" dirty="0" smtClean="0"/>
              <a:t>2003</a:t>
            </a:r>
            <a:r>
              <a:rPr lang="zh-CN" altLang="en-US" dirty="0" smtClean="0"/>
              <a:t>年，服务启动于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2004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476672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24" name="五边形 23"/>
          <p:cNvSpPr/>
          <p:nvPr/>
        </p:nvSpPr>
        <p:spPr>
          <a:xfrm>
            <a:off x="1043660" y="2382369"/>
            <a:ext cx="7848820" cy="97462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2460" tIns="55880" rIns="55880" bIns="55880" numCol="1" spcCol="1270" anchor="ctr" anchorCtr="0">
            <a:noAutofit/>
          </a:bodyPr>
          <a:lstStyle/>
          <a:p>
            <a:pPr lvl="0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2200" b="1" kern="1200" dirty="0" smtClean="0">
                <a:solidFill>
                  <a:srgbClr val="0070C0"/>
                </a:solidFill>
              </a:rPr>
              <a:t>中国高校人文社会科学文献中心</a:t>
            </a:r>
            <a:endParaRPr lang="en-US" altLang="zh-CN" sz="2200" b="1" kern="1200" dirty="0" smtClean="0">
              <a:solidFill>
                <a:srgbClr val="0070C0"/>
              </a:solidFill>
            </a:endParaRPr>
          </a:p>
          <a:p>
            <a:pPr lvl="0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2200" b="1" kern="1200" dirty="0" smtClean="0">
                <a:solidFill>
                  <a:srgbClr val="0070C0"/>
                </a:solidFill>
              </a:rPr>
              <a:t>（</a:t>
            </a:r>
            <a:r>
              <a:rPr lang="en-US" sz="3200" b="1" kern="1200" dirty="0" smtClean="0">
                <a:solidFill>
                  <a:srgbClr val="FF0000"/>
                </a:solidFill>
              </a:rPr>
              <a:t>C</a:t>
            </a:r>
            <a:r>
              <a:rPr lang="en-US" sz="2200" b="1" kern="1200" dirty="0" smtClean="0">
                <a:solidFill>
                  <a:srgbClr val="0070C0"/>
                </a:solidFill>
              </a:rPr>
              <a:t>hina </a:t>
            </a:r>
            <a:r>
              <a:rPr lang="en-US" sz="3200" b="1" kern="1200" dirty="0" smtClean="0">
                <a:solidFill>
                  <a:srgbClr val="FF0000"/>
                </a:solidFill>
              </a:rPr>
              <a:t>A</a:t>
            </a:r>
            <a:r>
              <a:rPr lang="en-US" sz="2200" b="1" kern="1200" dirty="0" smtClean="0">
                <a:solidFill>
                  <a:srgbClr val="0070C0"/>
                </a:solidFill>
              </a:rPr>
              <a:t>cademic </a:t>
            </a:r>
            <a:r>
              <a:rPr lang="en-US" sz="3200" b="1" kern="1200" dirty="0" smtClean="0">
                <a:solidFill>
                  <a:srgbClr val="FF0000"/>
                </a:solidFill>
              </a:rPr>
              <a:t>S</a:t>
            </a:r>
            <a:r>
              <a:rPr lang="en-US" sz="2200" b="1" kern="1200" dirty="0" smtClean="0">
                <a:solidFill>
                  <a:srgbClr val="0070C0"/>
                </a:solidFill>
              </a:rPr>
              <a:t>ocial Sciences and </a:t>
            </a:r>
            <a:r>
              <a:rPr lang="en-US" sz="3200" b="1" kern="1200" dirty="0" smtClean="0">
                <a:solidFill>
                  <a:srgbClr val="FF0000"/>
                </a:solidFill>
              </a:rPr>
              <a:t>H</a:t>
            </a:r>
            <a:r>
              <a:rPr lang="en-US" sz="2200" b="1" kern="1200" dirty="0" smtClean="0">
                <a:solidFill>
                  <a:srgbClr val="0070C0"/>
                </a:solidFill>
              </a:rPr>
              <a:t>umanities </a:t>
            </a:r>
            <a:r>
              <a:rPr lang="en-US" sz="3200" b="1" kern="1200" dirty="0" smtClean="0">
                <a:solidFill>
                  <a:srgbClr val="FF0000"/>
                </a:solidFill>
              </a:rPr>
              <a:t>L</a:t>
            </a:r>
            <a:r>
              <a:rPr lang="en-US" sz="2200" b="1" kern="1200" dirty="0" smtClean="0">
                <a:solidFill>
                  <a:srgbClr val="0070C0"/>
                </a:solidFill>
              </a:rPr>
              <a:t>ibrary</a:t>
            </a:r>
            <a:r>
              <a:rPr lang="zh-CN" sz="2200" b="1" kern="1200" dirty="0" smtClean="0">
                <a:solidFill>
                  <a:srgbClr val="0070C0"/>
                </a:solidFill>
              </a:rPr>
              <a:t>）</a:t>
            </a:r>
            <a:endParaRPr lang="zh-CN" sz="2200" b="1" kern="1200" dirty="0">
              <a:solidFill>
                <a:srgbClr val="0070C0"/>
              </a:solidFill>
            </a:endParaRPr>
          </a:p>
        </p:txBody>
      </p:sp>
      <p:graphicFrame>
        <p:nvGraphicFramePr>
          <p:cNvPr id="25" name="图示 24"/>
          <p:cNvGraphicFramePr/>
          <p:nvPr>
            <p:extLst>
              <p:ext uri="{D42A27DB-BD31-4B8C-83A1-F6EECF244321}">
                <p14:modId xmlns:p14="http://schemas.microsoft.com/office/powerpoint/2010/main" xmlns="" val="825259678"/>
              </p:ext>
            </p:extLst>
          </p:nvPr>
        </p:nvGraphicFramePr>
        <p:xfrm>
          <a:off x="728022" y="1338009"/>
          <a:ext cx="6096000" cy="7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五边形 27"/>
          <p:cNvSpPr/>
          <p:nvPr/>
        </p:nvSpPr>
        <p:spPr>
          <a:xfrm>
            <a:off x="1074137" y="3501008"/>
            <a:ext cx="7344917" cy="79208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2460" tIns="55880" rIns="55880" bIns="5588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kern="1200" dirty="0" smtClean="0">
                <a:solidFill>
                  <a:srgbClr val="0070C0"/>
                </a:solidFill>
              </a:rPr>
              <a:t>教育部为繁荣发展哲学社会科学而设立</a:t>
            </a:r>
            <a:endParaRPr lang="zh-CN" altLang="en-US" sz="2200" b="1" kern="1200" dirty="0">
              <a:solidFill>
                <a:srgbClr val="0070C0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1074137" y="4437112"/>
            <a:ext cx="7344917" cy="86409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2460" tIns="55880" rIns="55880" bIns="5588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kern="1200" dirty="0" smtClean="0">
                <a:solidFill>
                  <a:srgbClr val="FF0000"/>
                </a:solidFill>
              </a:rPr>
              <a:t>国家级、唯一</a:t>
            </a:r>
            <a:r>
              <a:rPr lang="zh-CN" altLang="en-US" sz="2200" b="1" kern="1200" dirty="0" smtClean="0">
                <a:solidFill>
                  <a:srgbClr val="0070C0"/>
                </a:solidFill>
              </a:rPr>
              <a:t>的人文社科外文资源收藏和服务中心</a:t>
            </a:r>
            <a:endParaRPr lang="zh-CN" altLang="en-US" sz="2200" b="1" kern="1200" dirty="0">
              <a:solidFill>
                <a:srgbClr val="0070C0"/>
              </a:solidFill>
            </a:endParaRPr>
          </a:p>
        </p:txBody>
      </p:sp>
      <p:sp>
        <p:nvSpPr>
          <p:cNvPr id="34" name="五边形 33"/>
          <p:cNvSpPr/>
          <p:nvPr/>
        </p:nvSpPr>
        <p:spPr>
          <a:xfrm>
            <a:off x="1043660" y="5424036"/>
            <a:ext cx="7707843" cy="95729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2460" tIns="55880" rIns="55880" bIns="5588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2200" b="1" kern="1200" dirty="0" smtClean="0">
                <a:solidFill>
                  <a:srgbClr val="0070C0"/>
                </a:solidFill>
              </a:rPr>
              <a:t>与国家科技部“国家科技图书文献中心”（</a:t>
            </a:r>
            <a:r>
              <a:rPr lang="en-US" sz="2200" b="1" kern="1200" dirty="0" smtClean="0">
                <a:solidFill>
                  <a:srgbClr val="0070C0"/>
                </a:solidFill>
              </a:rPr>
              <a:t>NSTL</a:t>
            </a:r>
            <a:r>
              <a:rPr lang="zh-CN" sz="2200" b="1" kern="1200" dirty="0" smtClean="0">
                <a:solidFill>
                  <a:srgbClr val="0070C0"/>
                </a:solidFill>
              </a:rPr>
              <a:t>）共同成为科学研究的文献信息服务中心</a:t>
            </a:r>
            <a:r>
              <a:rPr lang="en-US" altLang="zh-CN" sz="2200" b="1" kern="1200" dirty="0" smtClean="0">
                <a:solidFill>
                  <a:srgbClr val="0070C0"/>
                </a:solidFill>
              </a:rPr>
              <a:t>  </a:t>
            </a:r>
            <a:r>
              <a:rPr lang="en-US" sz="2200" b="1" kern="1200" dirty="0" smtClean="0">
                <a:solidFill>
                  <a:srgbClr val="0070C0"/>
                </a:solidFill>
              </a:rPr>
              <a:t>——</a:t>
            </a:r>
            <a:r>
              <a:rPr lang="zh-CN" sz="2200" b="1" kern="1200" dirty="0" smtClean="0">
                <a:solidFill>
                  <a:srgbClr val="FF0000"/>
                </a:solidFill>
              </a:rPr>
              <a:t>车之双轮，鸟之双翼</a:t>
            </a:r>
            <a:endParaRPr lang="zh-CN" sz="22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2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4" grpId="0" animBg="1"/>
      <p:bldP spid="28" grpId="0" animBg="1"/>
      <p:bldP spid="31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255" y="2011906"/>
            <a:ext cx="615553" cy="39624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8C1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eaVert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7030A0"/>
                </a:solidFill>
              </a:rPr>
              <a:t>面向图书馆的</a:t>
            </a:r>
            <a:r>
              <a:rPr lang="zh-CN" altLang="en-US" b="1" dirty="0">
                <a:solidFill>
                  <a:srgbClr val="7030A0"/>
                </a:solidFill>
              </a:rPr>
              <a:t>服务</a:t>
            </a:r>
          </a:p>
        </p:txBody>
      </p:sp>
      <p:sp>
        <p:nvSpPr>
          <p:cNvPr id="5" name="矩形 4"/>
          <p:cNvSpPr/>
          <p:nvPr/>
        </p:nvSpPr>
        <p:spPr>
          <a:xfrm>
            <a:off x="1857356" y="1785926"/>
            <a:ext cx="643921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ea typeface="宋体" charset="-122"/>
              </a:rPr>
              <a:t>3</a:t>
            </a:r>
            <a:r>
              <a:rPr lang="zh-CN" altLang="en-US" sz="2800" b="1" dirty="0" smtClean="0">
                <a:solidFill>
                  <a:srgbClr val="7030A0"/>
                </a:solidFill>
                <a:ea typeface="宋体" charset="-122"/>
              </a:rPr>
              <a:t>、宣传推广</a:t>
            </a:r>
            <a:endParaRPr lang="en-US" altLang="zh-CN" sz="2800" b="1" dirty="0" smtClean="0">
              <a:solidFill>
                <a:srgbClr val="7030A0"/>
              </a:solidFill>
              <a:ea typeface="宋体" charset="-122"/>
            </a:endParaRPr>
          </a:p>
          <a:p>
            <a:pPr marL="984250" indent="-3587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b="1" dirty="0" smtClean="0">
              <a:solidFill>
                <a:schemeClr val="accent2"/>
              </a:solidFill>
              <a:ea typeface="宋体" charset="-122"/>
            </a:endParaRPr>
          </a:p>
          <a:p>
            <a:pPr marL="984250" indent="-358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accent2"/>
                </a:solidFill>
                <a:ea typeface="宋体" charset="-122"/>
              </a:rPr>
              <a:t>配合</a:t>
            </a: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成员馆开展服务推广活动</a:t>
            </a:r>
          </a:p>
          <a:p>
            <a:pPr marL="984250" indent="-358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chemeClr val="accent2"/>
                </a:solidFill>
                <a:ea typeface="宋体" charset="-122"/>
              </a:rPr>
              <a:t>免费</a:t>
            </a: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提供</a:t>
            </a:r>
            <a:r>
              <a:rPr lang="en-US" altLang="zh-CN" sz="2000" b="1" dirty="0">
                <a:solidFill>
                  <a:schemeClr val="accent2"/>
                </a:solidFill>
                <a:ea typeface="宋体" charset="-122"/>
              </a:rPr>
              <a:t>CASHL</a:t>
            </a:r>
            <a:r>
              <a:rPr lang="zh-CN" altLang="en-US" sz="2000" b="1" dirty="0">
                <a:solidFill>
                  <a:schemeClr val="accent2"/>
                </a:solidFill>
                <a:ea typeface="宋体" charset="-122"/>
              </a:rPr>
              <a:t>特藏手册、易拉宝、海报、宣传折页、书签等各种宣传</a:t>
            </a:r>
            <a:r>
              <a:rPr lang="zh-CN" altLang="en-US" sz="2000" b="1" dirty="0" smtClean="0">
                <a:solidFill>
                  <a:schemeClr val="accent2"/>
                </a:solidFill>
                <a:ea typeface="宋体" charset="-122"/>
              </a:rPr>
              <a:t>资料</a:t>
            </a:r>
            <a:endParaRPr lang="en-US" altLang="zh-CN" sz="2000" b="1" dirty="0" smtClean="0">
              <a:solidFill>
                <a:schemeClr val="accent2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0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778678" y="1484783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2951" y="2420888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527" y="3356992"/>
            <a:ext cx="65758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6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6615791"/>
              </p:ext>
            </p:extLst>
          </p:nvPr>
        </p:nvGraphicFramePr>
        <p:xfrm>
          <a:off x="899592" y="1700808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548507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文献传递总数超过了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90</a:t>
            </a:r>
            <a:r>
              <a:rPr lang="zh-CN" altLang="en-US" sz="2400" b="1" smtClean="0">
                <a:solidFill>
                  <a:srgbClr val="C00000"/>
                </a:solidFill>
              </a:rPr>
              <a:t>万</a:t>
            </a:r>
            <a:r>
              <a:rPr lang="zh-CN" altLang="en-US" sz="2400" smtClean="0">
                <a:solidFill>
                  <a:srgbClr val="C00000"/>
                </a:solidFill>
              </a:rPr>
              <a:t>篇</a:t>
            </a:r>
            <a:r>
              <a:rPr lang="zh-CN" altLang="en-US" sz="2400">
                <a:solidFill>
                  <a:srgbClr val="C00000"/>
                </a:solidFill>
              </a:rPr>
              <a:t>次</a:t>
            </a:r>
            <a:r>
              <a:rPr lang="zh-CN" altLang="en-US" sz="2400" smtClean="0">
                <a:solidFill>
                  <a:srgbClr val="C00000"/>
                </a:solidFill>
              </a:rPr>
              <a:t>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面向用户的服务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5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866429"/>
              </p:ext>
            </p:extLst>
          </p:nvPr>
        </p:nvGraphicFramePr>
        <p:xfrm>
          <a:off x="971600" y="1628800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5892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图书的馆际互借及部分章节复制超过了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9000</a:t>
            </a:r>
            <a:r>
              <a:rPr lang="zh-CN" altLang="en-US" sz="2400" dirty="0" smtClean="0">
                <a:solidFill>
                  <a:srgbClr val="C00000"/>
                </a:solidFill>
              </a:rPr>
              <a:t>册</a:t>
            </a:r>
            <a:r>
              <a:rPr lang="zh-CN" altLang="en-US" sz="2400" dirty="0">
                <a:solidFill>
                  <a:srgbClr val="C00000"/>
                </a:solidFill>
              </a:rPr>
              <a:t>次</a:t>
            </a:r>
            <a:r>
              <a:rPr lang="zh-CN" altLang="en-US" sz="2400" dirty="0" smtClean="0">
                <a:solidFill>
                  <a:srgbClr val="C00000"/>
                </a:solidFill>
              </a:rPr>
              <a:t>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面向用户的服务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3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122597423\Image\J9BIA6A9T{8%7RAN3LKPEX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960" y="1628801"/>
            <a:ext cx="6336703" cy="38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960" y="5661248"/>
            <a:ext cx="632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CASHL</a:t>
            </a:r>
            <a:r>
              <a:rPr lang="zh-CN" altLang="en-US" dirty="0" smtClean="0">
                <a:solidFill>
                  <a:srgbClr val="C00000"/>
                </a:solidFill>
              </a:rPr>
              <a:t>电子资源采购始于</a:t>
            </a:r>
            <a:r>
              <a:rPr lang="en-US" altLang="zh-CN" dirty="0" smtClean="0">
                <a:solidFill>
                  <a:srgbClr val="C00000"/>
                </a:solidFill>
              </a:rPr>
              <a:t>2007</a:t>
            </a:r>
            <a:r>
              <a:rPr lang="zh-CN" altLang="en-US" dirty="0" smtClean="0">
                <a:solidFill>
                  <a:srgbClr val="C00000"/>
                </a:solidFill>
              </a:rPr>
              <a:t>年，至</a:t>
            </a:r>
            <a:r>
              <a:rPr lang="en-US" altLang="zh-CN" dirty="0" smtClean="0">
                <a:solidFill>
                  <a:srgbClr val="C00000"/>
                </a:solidFill>
              </a:rPr>
              <a:t>2013</a:t>
            </a:r>
            <a:r>
              <a:rPr lang="zh-CN" altLang="en-US" dirty="0" smtClean="0">
                <a:solidFill>
                  <a:srgbClr val="C00000"/>
                </a:solidFill>
              </a:rPr>
              <a:t>年累计下载量已达到</a:t>
            </a:r>
            <a:r>
              <a:rPr lang="en-US" altLang="zh-CN" b="1" dirty="0" smtClean="0">
                <a:solidFill>
                  <a:srgbClr val="C00000"/>
                </a:solidFill>
              </a:rPr>
              <a:t>1800</a:t>
            </a:r>
            <a:r>
              <a:rPr lang="zh-CN" altLang="en-US" b="1" dirty="0" smtClean="0">
                <a:solidFill>
                  <a:srgbClr val="C00000"/>
                </a:solidFill>
              </a:rPr>
              <a:t>多万</a:t>
            </a:r>
            <a:r>
              <a:rPr lang="zh-CN" altLang="en-US" dirty="0" smtClean="0">
                <a:solidFill>
                  <a:srgbClr val="C00000"/>
                </a:solidFill>
              </a:rPr>
              <a:t>篇。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面向用户的服务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31540" y="674146"/>
            <a:ext cx="8388932" cy="5851198"/>
            <a:chOff x="431540" y="674146"/>
            <a:chExt cx="8280920" cy="56435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540" y="674146"/>
              <a:ext cx="8280920" cy="564357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5868144" y="5194067"/>
              <a:ext cx="9361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/>
                <a:t>73.73</a:t>
              </a:r>
              <a:r>
                <a:rPr lang="en-US" altLang="zh-CN" sz="1400" dirty="0" smtClean="0"/>
                <a:t>%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922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291736"/>
              </p:ext>
            </p:extLst>
          </p:nvPr>
        </p:nvGraphicFramePr>
        <p:xfrm>
          <a:off x="553862" y="1849551"/>
          <a:ext cx="8036276" cy="437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2523680" y="1866528"/>
            <a:ext cx="4536504" cy="6263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截止</a:t>
            </a:r>
            <a:r>
              <a:rPr lang="en-US" altLang="zh-CN" sz="2400" b="1" dirty="0" smtClean="0">
                <a:solidFill>
                  <a:srgbClr val="7030A0"/>
                </a:solidFill>
                <a:latin typeface="+mn-ea"/>
              </a:rPr>
              <a:t>2014.3 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已有成员馆 </a:t>
            </a:r>
            <a:r>
              <a:rPr lang="en-US" altLang="zh-CN" sz="2400" b="1" dirty="0" smtClean="0">
                <a:solidFill>
                  <a:srgbClr val="7030A0"/>
                </a:solidFill>
                <a:latin typeface="+mn-ea"/>
              </a:rPr>
              <a:t>768 </a:t>
            </a:r>
            <a:r>
              <a:rPr lang="zh-CN" altLang="en-US" sz="2400" b="1" dirty="0" smtClean="0">
                <a:solidFill>
                  <a:srgbClr val="7030A0"/>
                </a:solidFill>
                <a:latin typeface="+mn-ea"/>
              </a:rPr>
              <a:t>家</a:t>
            </a:r>
            <a:endParaRPr lang="en-US" altLang="zh-CN" sz="2400" b="1" dirty="0" smtClean="0">
              <a:solidFill>
                <a:srgbClr val="7030A0"/>
              </a:solidFill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2636912"/>
            <a:ext cx="9361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</a:rPr>
              <a:t>其中有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92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家开通了区域图书借阅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5678106"/>
              </p:ext>
            </p:extLst>
          </p:nvPr>
        </p:nvGraphicFramePr>
        <p:xfrm>
          <a:off x="1529662" y="1988840"/>
          <a:ext cx="6084676" cy="47538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79712"/>
                <a:gridCol w="3518849"/>
                <a:gridCol w="1686115"/>
              </a:tblGrid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zh-CN" altLang="en-US" sz="20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排名</a:t>
                      </a:r>
                      <a:endParaRPr lang="zh-CN" alt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宋体"/>
                        </a:rPr>
                        <a:t>图书</a:t>
                      </a:r>
                      <a:endParaRPr lang="zh-CN" alt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发出请求数量</a:t>
                      </a:r>
                      <a:endParaRPr lang="zh-CN" alt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云南师范大学图书馆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13059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四川大学图书馆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3312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电子科技大学图书馆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2867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4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河南师范大学图书馆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2722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山东大学威海分校图书馆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2486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6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许昌学院图书馆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2386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7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中南财经政法大学图书馆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2356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成都信息工程学院图书馆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2284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9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南京航空航天大学图书馆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1269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东北师范大学人文学院图书馆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1214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吉林化工学院图书馆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1207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12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黑龙江大学图书馆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1153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吉林华桥外国语学院图书馆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1145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14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西北师范大学图书馆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1124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  <a:tr h="29660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altLang="zh-CN" sz="18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15</a:t>
                      </a:r>
                      <a:endParaRPr lang="zh-CN" alt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大连大学图书馆</a:t>
                      </a:r>
                      <a:endParaRPr lang="zh-CN" alt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1045</a:t>
                      </a:r>
                      <a:endParaRPr lang="en-US" altLang="zh-CN" sz="1800" b="1" i="0" u="none" strike="noStrike" dirty="0">
                        <a:solidFill>
                          <a:srgbClr val="7030A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82815" y="136819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2013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年</a:t>
            </a:r>
            <a:r>
              <a:rPr lang="en-US" altLang="zh-CN" sz="2400" b="1" dirty="0">
                <a:solidFill>
                  <a:srgbClr val="7030A0"/>
                </a:solidFill>
              </a:rPr>
              <a:t>CASHL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成员馆使用排行榜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（</a:t>
            </a:r>
            <a:r>
              <a:rPr lang="en-US" altLang="zh-CN" sz="2400" b="1" dirty="0">
                <a:solidFill>
                  <a:srgbClr val="7030A0"/>
                </a:solidFill>
              </a:rPr>
              <a:t>TOP  15</a:t>
            </a:r>
            <a:r>
              <a:rPr lang="zh-CN" altLang="en-US" sz="2400" b="1" dirty="0">
                <a:solidFill>
                  <a:srgbClr val="7030A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xmlns="" val="5221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0288124"/>
              </p:ext>
            </p:extLst>
          </p:nvPr>
        </p:nvGraphicFramePr>
        <p:xfrm>
          <a:off x="683568" y="1412776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5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096807"/>
              </p:ext>
            </p:extLst>
          </p:nvPr>
        </p:nvGraphicFramePr>
        <p:xfrm>
          <a:off x="683568" y="1412776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264492"/>
              </p:ext>
            </p:extLst>
          </p:nvPr>
        </p:nvGraphicFramePr>
        <p:xfrm>
          <a:off x="755576" y="1628800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834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3411852677"/>
              </p:ext>
            </p:extLst>
          </p:nvPr>
        </p:nvGraphicFramePr>
        <p:xfrm>
          <a:off x="872038" y="1410017"/>
          <a:ext cx="6096000" cy="7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空心弧 9"/>
          <p:cNvSpPr/>
          <p:nvPr/>
        </p:nvSpPr>
        <p:spPr>
          <a:xfrm>
            <a:off x="-1175803" y="1063813"/>
            <a:ext cx="2817383" cy="2817383"/>
          </a:xfrm>
          <a:prstGeom prst="blockArc">
            <a:avLst>
              <a:gd name="adj1" fmla="val 18900000"/>
              <a:gd name="adj2" fmla="val 2700000"/>
              <a:gd name="adj3" fmla="val 767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任意多边形 10"/>
          <p:cNvSpPr/>
          <p:nvPr/>
        </p:nvSpPr>
        <p:spPr>
          <a:xfrm>
            <a:off x="1338063" y="1507930"/>
            <a:ext cx="5701115" cy="596566"/>
          </a:xfrm>
          <a:custGeom>
            <a:avLst/>
            <a:gdLst>
              <a:gd name="connsiteX0" fmla="*/ 0 w 5701115"/>
              <a:gd name="connsiteY0" fmla="*/ 0 h 596566"/>
              <a:gd name="connsiteX1" fmla="*/ 5701115 w 5701115"/>
              <a:gd name="connsiteY1" fmla="*/ 0 h 596566"/>
              <a:gd name="connsiteX2" fmla="*/ 5701115 w 5701115"/>
              <a:gd name="connsiteY2" fmla="*/ 596566 h 596566"/>
              <a:gd name="connsiteX3" fmla="*/ 0 w 5701115"/>
              <a:gd name="connsiteY3" fmla="*/ 596566 h 596566"/>
              <a:gd name="connsiteX4" fmla="*/ 0 w 5701115"/>
              <a:gd name="connsiteY4" fmla="*/ 0 h 5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115" h="596566">
                <a:moveTo>
                  <a:pt x="0" y="0"/>
                </a:moveTo>
                <a:lnTo>
                  <a:pt x="5701115" y="0"/>
                </a:lnTo>
                <a:lnTo>
                  <a:pt x="5701115" y="596566"/>
                </a:lnTo>
                <a:lnTo>
                  <a:pt x="0" y="5965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524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kern="1200" dirty="0" smtClean="0"/>
              <a:t>什么是</a:t>
            </a:r>
            <a:r>
              <a:rPr lang="en-US" altLang="zh-CN" sz="3200" kern="1200" dirty="0" smtClean="0"/>
              <a:t>CASHL? </a:t>
            </a:r>
            <a:endParaRPr lang="zh-CN" altLang="en-US" sz="3200" kern="1200" dirty="0"/>
          </a:p>
        </p:txBody>
      </p:sp>
      <p:sp>
        <p:nvSpPr>
          <p:cNvPr id="12" name="椭圆 11"/>
          <p:cNvSpPr/>
          <p:nvPr/>
        </p:nvSpPr>
        <p:spPr>
          <a:xfrm>
            <a:off x="965210" y="1433360"/>
            <a:ext cx="745707" cy="745707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任意多边形 12"/>
          <p:cNvSpPr/>
          <p:nvPr/>
        </p:nvSpPr>
        <p:spPr>
          <a:xfrm>
            <a:off x="1242427" y="2418129"/>
            <a:ext cx="5820097" cy="596566"/>
          </a:xfrm>
          <a:custGeom>
            <a:avLst/>
            <a:gdLst>
              <a:gd name="connsiteX0" fmla="*/ 0 w 5820097"/>
              <a:gd name="connsiteY0" fmla="*/ 0 h 596566"/>
              <a:gd name="connsiteX1" fmla="*/ 5820097 w 5820097"/>
              <a:gd name="connsiteY1" fmla="*/ 0 h 596566"/>
              <a:gd name="connsiteX2" fmla="*/ 5820097 w 5820097"/>
              <a:gd name="connsiteY2" fmla="*/ 596566 h 596566"/>
              <a:gd name="connsiteX3" fmla="*/ 0 w 5820097"/>
              <a:gd name="connsiteY3" fmla="*/ 596566 h 596566"/>
              <a:gd name="connsiteX4" fmla="*/ 0 w 5820097"/>
              <a:gd name="connsiteY4" fmla="*/ 0 h 59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097" h="596566">
                <a:moveTo>
                  <a:pt x="0" y="0"/>
                </a:moveTo>
                <a:lnTo>
                  <a:pt x="5820097" y="0"/>
                </a:lnTo>
                <a:lnTo>
                  <a:pt x="5820097" y="596566"/>
                </a:lnTo>
                <a:lnTo>
                  <a:pt x="0" y="5965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524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b="0" kern="1200" dirty="0" smtClean="0"/>
              <a:t>CASHL</a:t>
            </a:r>
            <a:r>
              <a:rPr lang="zh-CN" altLang="en-US" sz="3200" b="0" kern="1200" dirty="0" smtClean="0"/>
              <a:t>的独到之处</a:t>
            </a:r>
            <a:r>
              <a:rPr lang="en-US" altLang="zh-CN" sz="3200" dirty="0"/>
              <a:t>/</a:t>
            </a:r>
            <a:r>
              <a:rPr lang="zh-CN" altLang="en-US" sz="3200" b="0" kern="1200" dirty="0" smtClean="0"/>
              <a:t>显著特点</a:t>
            </a:r>
            <a:endParaRPr lang="zh-CN" altLang="en-US" sz="3200" b="0" kern="1200" dirty="0"/>
          </a:p>
        </p:txBody>
      </p:sp>
      <p:sp>
        <p:nvSpPr>
          <p:cNvPr id="14" name="椭圆 13"/>
          <p:cNvSpPr/>
          <p:nvPr/>
        </p:nvSpPr>
        <p:spPr>
          <a:xfrm>
            <a:off x="965210" y="2328376"/>
            <a:ext cx="745707" cy="745707"/>
          </a:xfrm>
          <a:prstGeom prst="ellipse">
            <a:avLst/>
          </a:pr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任意多边形 30"/>
          <p:cNvSpPr/>
          <p:nvPr/>
        </p:nvSpPr>
        <p:spPr>
          <a:xfrm>
            <a:off x="2289012" y="3354234"/>
            <a:ext cx="6315435" cy="590842"/>
          </a:xfrm>
          <a:custGeom>
            <a:avLst/>
            <a:gdLst>
              <a:gd name="connsiteX0" fmla="*/ 98475 w 590841"/>
              <a:gd name="connsiteY0" fmla="*/ 0 h 6315434"/>
              <a:gd name="connsiteX1" fmla="*/ 492366 w 590841"/>
              <a:gd name="connsiteY1" fmla="*/ 0 h 6315434"/>
              <a:gd name="connsiteX2" fmla="*/ 590841 w 590841"/>
              <a:gd name="connsiteY2" fmla="*/ 98475 h 6315434"/>
              <a:gd name="connsiteX3" fmla="*/ 590841 w 590841"/>
              <a:gd name="connsiteY3" fmla="*/ 6315434 h 6315434"/>
              <a:gd name="connsiteX4" fmla="*/ 590841 w 590841"/>
              <a:gd name="connsiteY4" fmla="*/ 6315434 h 6315434"/>
              <a:gd name="connsiteX5" fmla="*/ 0 w 590841"/>
              <a:gd name="connsiteY5" fmla="*/ 6315434 h 6315434"/>
              <a:gd name="connsiteX6" fmla="*/ 0 w 590841"/>
              <a:gd name="connsiteY6" fmla="*/ 6315434 h 6315434"/>
              <a:gd name="connsiteX7" fmla="*/ 0 w 590841"/>
              <a:gd name="connsiteY7" fmla="*/ 98475 h 6315434"/>
              <a:gd name="connsiteX8" fmla="*/ 98475 w 590841"/>
              <a:gd name="connsiteY8" fmla="*/ 0 h 631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841" h="6315434">
                <a:moveTo>
                  <a:pt x="590841" y="1052592"/>
                </a:moveTo>
                <a:lnTo>
                  <a:pt x="590841" y="5262842"/>
                </a:lnTo>
                <a:cubicBezTo>
                  <a:pt x="590841" y="5844167"/>
                  <a:pt x="586716" y="6315429"/>
                  <a:pt x="581628" y="6315429"/>
                </a:cubicBezTo>
                <a:lnTo>
                  <a:pt x="0" y="6315429"/>
                </a:lnTo>
                <a:lnTo>
                  <a:pt x="0" y="6315429"/>
                </a:lnTo>
                <a:lnTo>
                  <a:pt x="0" y="5"/>
                </a:lnTo>
                <a:lnTo>
                  <a:pt x="0" y="5"/>
                </a:lnTo>
                <a:lnTo>
                  <a:pt x="581628" y="5"/>
                </a:lnTo>
                <a:cubicBezTo>
                  <a:pt x="586716" y="5"/>
                  <a:pt x="590841" y="471267"/>
                  <a:pt x="590841" y="10525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2667" rIns="276492" bIns="152668" numCol="1" spcCol="1270" anchor="ctr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400" kern="1200" dirty="0" smtClean="0">
                <a:solidFill>
                  <a:srgbClr val="7030A0"/>
                </a:solidFill>
                <a:effectLst/>
              </a:rPr>
              <a:t>国家级</a:t>
            </a:r>
            <a:r>
              <a:rPr lang="zh-CN" altLang="en-US" sz="2300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信息资源平台</a:t>
            </a:r>
            <a:r>
              <a:rPr lang="zh-CN" altLang="en-US" sz="2400" kern="1200" dirty="0" smtClean="0">
                <a:solidFill>
                  <a:srgbClr val="7030A0"/>
                </a:solidFill>
                <a:effectLst/>
              </a:rPr>
              <a:t>、提供外文文献服务</a:t>
            </a:r>
            <a:endParaRPr lang="zh-CN" altLang="en-US" sz="2200" kern="1200" dirty="0">
              <a:solidFill>
                <a:srgbClr val="FF0000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547866" y="3355221"/>
            <a:ext cx="740944" cy="650311"/>
          </a:xfrm>
          <a:custGeom>
            <a:avLst/>
            <a:gdLst>
              <a:gd name="connsiteX0" fmla="*/ 0 w 740944"/>
              <a:gd name="connsiteY0" fmla="*/ 108387 h 650311"/>
              <a:gd name="connsiteX1" fmla="*/ 108387 w 740944"/>
              <a:gd name="connsiteY1" fmla="*/ 0 h 650311"/>
              <a:gd name="connsiteX2" fmla="*/ 632557 w 740944"/>
              <a:gd name="connsiteY2" fmla="*/ 0 h 650311"/>
              <a:gd name="connsiteX3" fmla="*/ 740944 w 740944"/>
              <a:gd name="connsiteY3" fmla="*/ 108387 h 650311"/>
              <a:gd name="connsiteX4" fmla="*/ 740944 w 740944"/>
              <a:gd name="connsiteY4" fmla="*/ 541924 h 650311"/>
              <a:gd name="connsiteX5" fmla="*/ 632557 w 740944"/>
              <a:gd name="connsiteY5" fmla="*/ 650311 h 650311"/>
              <a:gd name="connsiteX6" fmla="*/ 108387 w 740944"/>
              <a:gd name="connsiteY6" fmla="*/ 650311 h 650311"/>
              <a:gd name="connsiteX7" fmla="*/ 0 w 740944"/>
              <a:gd name="connsiteY7" fmla="*/ 541924 h 650311"/>
              <a:gd name="connsiteX8" fmla="*/ 0 w 740944"/>
              <a:gd name="connsiteY8" fmla="*/ 108387 h 65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944" h="650311">
                <a:moveTo>
                  <a:pt x="0" y="108387"/>
                </a:moveTo>
                <a:cubicBezTo>
                  <a:pt x="0" y="48527"/>
                  <a:pt x="48527" y="0"/>
                  <a:pt x="108387" y="0"/>
                </a:cubicBezTo>
                <a:lnTo>
                  <a:pt x="632557" y="0"/>
                </a:lnTo>
                <a:cubicBezTo>
                  <a:pt x="692417" y="0"/>
                  <a:pt x="740944" y="48527"/>
                  <a:pt x="740944" y="108387"/>
                </a:cubicBezTo>
                <a:lnTo>
                  <a:pt x="740944" y="541924"/>
                </a:lnTo>
                <a:cubicBezTo>
                  <a:pt x="740944" y="601784"/>
                  <a:pt x="692417" y="650311"/>
                  <a:pt x="632557" y="650311"/>
                </a:cubicBezTo>
                <a:lnTo>
                  <a:pt x="108387" y="650311"/>
                </a:lnTo>
                <a:cubicBezTo>
                  <a:pt x="48527" y="650311"/>
                  <a:pt x="0" y="601784"/>
                  <a:pt x="0" y="541924"/>
                </a:cubicBezTo>
                <a:lnTo>
                  <a:pt x="0" y="1083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46" tIns="107946" rIns="184146" bIns="10794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b="1" kern="1200" dirty="0" smtClean="0">
                <a:solidFill>
                  <a:srgbClr val="7030A0"/>
                </a:solidFill>
              </a:rPr>
              <a:t>高</a:t>
            </a:r>
            <a:endParaRPr lang="zh-CN" altLang="en-US" sz="4000" b="1" kern="1200" dirty="0">
              <a:solidFill>
                <a:srgbClr val="7030A0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547866" y="4095269"/>
            <a:ext cx="742734" cy="684693"/>
          </a:xfrm>
          <a:custGeom>
            <a:avLst/>
            <a:gdLst>
              <a:gd name="connsiteX0" fmla="*/ 0 w 742734"/>
              <a:gd name="connsiteY0" fmla="*/ 114118 h 684693"/>
              <a:gd name="connsiteX1" fmla="*/ 114118 w 742734"/>
              <a:gd name="connsiteY1" fmla="*/ 0 h 684693"/>
              <a:gd name="connsiteX2" fmla="*/ 628616 w 742734"/>
              <a:gd name="connsiteY2" fmla="*/ 0 h 684693"/>
              <a:gd name="connsiteX3" fmla="*/ 742734 w 742734"/>
              <a:gd name="connsiteY3" fmla="*/ 114118 h 684693"/>
              <a:gd name="connsiteX4" fmla="*/ 742734 w 742734"/>
              <a:gd name="connsiteY4" fmla="*/ 570575 h 684693"/>
              <a:gd name="connsiteX5" fmla="*/ 628616 w 742734"/>
              <a:gd name="connsiteY5" fmla="*/ 684693 h 684693"/>
              <a:gd name="connsiteX6" fmla="*/ 114118 w 742734"/>
              <a:gd name="connsiteY6" fmla="*/ 684693 h 684693"/>
              <a:gd name="connsiteX7" fmla="*/ 0 w 742734"/>
              <a:gd name="connsiteY7" fmla="*/ 570575 h 684693"/>
              <a:gd name="connsiteX8" fmla="*/ 0 w 742734"/>
              <a:gd name="connsiteY8" fmla="*/ 114118 h 68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734" h="684693">
                <a:moveTo>
                  <a:pt x="0" y="114118"/>
                </a:moveTo>
                <a:cubicBezTo>
                  <a:pt x="0" y="51092"/>
                  <a:pt x="51092" y="0"/>
                  <a:pt x="114118" y="0"/>
                </a:cubicBezTo>
                <a:lnTo>
                  <a:pt x="628616" y="0"/>
                </a:lnTo>
                <a:cubicBezTo>
                  <a:pt x="691642" y="0"/>
                  <a:pt x="742734" y="51092"/>
                  <a:pt x="742734" y="114118"/>
                </a:cubicBezTo>
                <a:lnTo>
                  <a:pt x="742734" y="570575"/>
                </a:lnTo>
                <a:cubicBezTo>
                  <a:pt x="742734" y="633601"/>
                  <a:pt x="691642" y="684693"/>
                  <a:pt x="628616" y="684693"/>
                </a:cubicBezTo>
                <a:lnTo>
                  <a:pt x="114118" y="684693"/>
                </a:lnTo>
                <a:cubicBezTo>
                  <a:pt x="51092" y="684693"/>
                  <a:pt x="0" y="633601"/>
                  <a:pt x="0" y="570575"/>
                </a:cubicBezTo>
                <a:lnTo>
                  <a:pt x="0" y="1141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824" tIns="109624" rIns="185824" bIns="1096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b="1" kern="1200" dirty="0" smtClean="0">
                <a:solidFill>
                  <a:srgbClr val="7030A0"/>
                </a:solidFill>
              </a:rPr>
              <a:t>大</a:t>
            </a:r>
            <a:endParaRPr lang="zh-CN" altLang="en-US" sz="4000" b="1" kern="1200" dirty="0">
              <a:solidFill>
                <a:srgbClr val="7030A0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547866" y="4884485"/>
            <a:ext cx="742734" cy="701997"/>
          </a:xfrm>
          <a:custGeom>
            <a:avLst/>
            <a:gdLst>
              <a:gd name="connsiteX0" fmla="*/ 0 w 742734"/>
              <a:gd name="connsiteY0" fmla="*/ 117002 h 701997"/>
              <a:gd name="connsiteX1" fmla="*/ 117002 w 742734"/>
              <a:gd name="connsiteY1" fmla="*/ 0 h 701997"/>
              <a:gd name="connsiteX2" fmla="*/ 625732 w 742734"/>
              <a:gd name="connsiteY2" fmla="*/ 0 h 701997"/>
              <a:gd name="connsiteX3" fmla="*/ 742734 w 742734"/>
              <a:gd name="connsiteY3" fmla="*/ 117002 h 701997"/>
              <a:gd name="connsiteX4" fmla="*/ 742734 w 742734"/>
              <a:gd name="connsiteY4" fmla="*/ 584995 h 701997"/>
              <a:gd name="connsiteX5" fmla="*/ 625732 w 742734"/>
              <a:gd name="connsiteY5" fmla="*/ 701997 h 701997"/>
              <a:gd name="connsiteX6" fmla="*/ 117002 w 742734"/>
              <a:gd name="connsiteY6" fmla="*/ 701997 h 701997"/>
              <a:gd name="connsiteX7" fmla="*/ 0 w 742734"/>
              <a:gd name="connsiteY7" fmla="*/ 584995 h 701997"/>
              <a:gd name="connsiteX8" fmla="*/ 0 w 742734"/>
              <a:gd name="connsiteY8" fmla="*/ 117002 h 70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734" h="701997">
                <a:moveTo>
                  <a:pt x="0" y="117002"/>
                </a:moveTo>
                <a:cubicBezTo>
                  <a:pt x="0" y="52384"/>
                  <a:pt x="52384" y="0"/>
                  <a:pt x="117002" y="0"/>
                </a:cubicBezTo>
                <a:lnTo>
                  <a:pt x="625732" y="0"/>
                </a:lnTo>
                <a:cubicBezTo>
                  <a:pt x="690350" y="0"/>
                  <a:pt x="742734" y="52384"/>
                  <a:pt x="742734" y="117002"/>
                </a:cubicBezTo>
                <a:lnTo>
                  <a:pt x="742734" y="584995"/>
                </a:lnTo>
                <a:cubicBezTo>
                  <a:pt x="742734" y="649613"/>
                  <a:pt x="690350" y="701997"/>
                  <a:pt x="625732" y="701997"/>
                </a:cubicBezTo>
                <a:lnTo>
                  <a:pt x="117002" y="701997"/>
                </a:lnTo>
                <a:cubicBezTo>
                  <a:pt x="52384" y="701997"/>
                  <a:pt x="0" y="649613"/>
                  <a:pt x="0" y="584995"/>
                </a:cubicBezTo>
                <a:lnTo>
                  <a:pt x="0" y="117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669" tIns="110469" rIns="186669" bIns="11046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b="1" kern="1200" dirty="0" smtClean="0">
                <a:solidFill>
                  <a:srgbClr val="7030A0"/>
                </a:solidFill>
              </a:rPr>
              <a:t>上</a:t>
            </a:r>
            <a:endParaRPr lang="zh-CN" altLang="en-US" sz="4000" b="1" kern="1200" dirty="0">
              <a:solidFill>
                <a:srgbClr val="7030A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89013" y="4131535"/>
            <a:ext cx="6440730" cy="590841"/>
            <a:chOff x="2505037" y="4293096"/>
            <a:chExt cx="6440730" cy="590841"/>
          </a:xfrm>
        </p:grpSpPr>
        <p:sp>
          <p:nvSpPr>
            <p:cNvPr id="25" name="同侧圆角矩形 24"/>
            <p:cNvSpPr/>
            <p:nvPr/>
          </p:nvSpPr>
          <p:spPr>
            <a:xfrm rot="5400000">
              <a:off x="5410403" y="1430800"/>
              <a:ext cx="590841" cy="6315434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同侧圆角矩形 4"/>
            <p:cNvSpPr/>
            <p:nvPr/>
          </p:nvSpPr>
          <p:spPr>
            <a:xfrm>
              <a:off x="2505037" y="4336003"/>
              <a:ext cx="6440730" cy="533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300" dirty="0" smtClean="0">
                  <a:solidFill>
                    <a:srgbClr val="7030A0"/>
                  </a:solidFill>
                </a:rPr>
                <a:t>人文社科专藏、面向</a:t>
              </a:r>
              <a:r>
                <a:rPr lang="zh-CN" altLang="en-US" sz="2300" dirty="0" smtClean="0">
                  <a:solidFill>
                    <a:srgbClr val="FF0000"/>
                  </a:solidFill>
                </a:rPr>
                <a:t>高校</a:t>
              </a:r>
              <a:r>
                <a:rPr lang="zh-CN" altLang="en-US" sz="2300" dirty="0">
                  <a:solidFill>
                    <a:srgbClr val="FF0000"/>
                  </a:solidFill>
                </a:rPr>
                <a:t>和科研</a:t>
              </a:r>
              <a:r>
                <a:rPr lang="zh-CN" altLang="en-US" sz="2300" dirty="0" smtClean="0">
                  <a:solidFill>
                    <a:srgbClr val="FF0000"/>
                  </a:solidFill>
                </a:rPr>
                <a:t>机构的最终用户</a:t>
              </a:r>
              <a:r>
                <a:rPr lang="zh-CN" altLang="en-US" sz="2300" dirty="0" smtClean="0">
                  <a:solidFill>
                    <a:srgbClr val="7030A0"/>
                  </a:solidFill>
                </a:rPr>
                <a:t>服务</a:t>
              </a:r>
              <a:endParaRPr lang="zh-CN" altLang="en-US" sz="23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39750" y="4923624"/>
            <a:ext cx="2160242" cy="590841"/>
            <a:chOff x="2555774" y="5013177"/>
            <a:chExt cx="5365445" cy="590841"/>
          </a:xfrm>
        </p:grpSpPr>
        <p:sp>
          <p:nvSpPr>
            <p:cNvPr id="28" name="同侧圆角矩形 27"/>
            <p:cNvSpPr/>
            <p:nvPr/>
          </p:nvSpPr>
          <p:spPr>
            <a:xfrm rot="5400000">
              <a:off x="4556394" y="3012557"/>
              <a:ext cx="590841" cy="4592081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同侧圆角矩形 4"/>
            <p:cNvSpPr/>
            <p:nvPr/>
          </p:nvSpPr>
          <p:spPr>
            <a:xfrm>
              <a:off x="2555778" y="5042018"/>
              <a:ext cx="5365441" cy="533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dirty="0" smtClean="0">
                  <a:solidFill>
                    <a:srgbClr val="7030A0"/>
                  </a:solidFill>
                </a:rPr>
                <a:t>上乘的服务  </a:t>
              </a:r>
              <a:endParaRPr lang="zh-CN" altLang="en-US" sz="22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77155" y="4797631"/>
            <a:ext cx="4357501" cy="998281"/>
            <a:chOff x="5009018" y="4972734"/>
            <a:chExt cx="3590073" cy="1049321"/>
          </a:xfrm>
        </p:grpSpPr>
        <p:sp>
          <p:nvSpPr>
            <p:cNvPr id="39" name="波形 38"/>
            <p:cNvSpPr/>
            <p:nvPr/>
          </p:nvSpPr>
          <p:spPr>
            <a:xfrm>
              <a:off x="5009018" y="4972734"/>
              <a:ext cx="3462659" cy="1049321"/>
            </a:xfrm>
            <a:prstGeom prst="wav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4292" y="5254825"/>
              <a:ext cx="3484799" cy="4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加入无门槛，签协议，注册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波形 40"/>
          <p:cNvSpPr/>
          <p:nvPr/>
        </p:nvSpPr>
        <p:spPr>
          <a:xfrm>
            <a:off x="4292645" y="5085184"/>
            <a:ext cx="4202850" cy="117214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全文保障率高，有目录就能查到全文</a:t>
            </a:r>
            <a:endParaRPr lang="zh-CN" altLang="en-US" sz="2400" b="1" dirty="0"/>
          </a:p>
        </p:txBody>
      </p:sp>
      <p:sp>
        <p:nvSpPr>
          <p:cNvPr id="43" name="波形 42"/>
          <p:cNvSpPr/>
          <p:nvPr/>
        </p:nvSpPr>
        <p:spPr>
          <a:xfrm>
            <a:off x="4320503" y="5461748"/>
            <a:ext cx="4172363" cy="1049321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代查代检补充资源不足</a:t>
            </a:r>
            <a:endParaRPr lang="zh-CN" altLang="en-US" sz="2400" b="1" dirty="0"/>
          </a:p>
        </p:txBody>
      </p:sp>
      <p:sp>
        <p:nvSpPr>
          <p:cNvPr id="44" name="波形 43"/>
          <p:cNvSpPr/>
          <p:nvPr/>
        </p:nvSpPr>
        <p:spPr>
          <a:xfrm>
            <a:off x="4323132" y="5795912"/>
            <a:ext cx="4172363" cy="79557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收费低 ，优惠多，服务高效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769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778678" y="1484783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2420888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3297329"/>
            <a:ext cx="65758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869" y="4149080"/>
            <a:ext cx="66115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538621"/>
            <a:ext cx="597666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第一步：登录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CASHL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主页  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www.cashl.edu.cn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5786478" cy="45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88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1600" y="1538621"/>
            <a:ext cx="597666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第二步：检索或浏览文献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35696" y="1975021"/>
            <a:ext cx="6067069" cy="4413937"/>
            <a:chOff x="1514359" y="2111407"/>
            <a:chExt cx="6115282" cy="4616269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359" y="2501481"/>
              <a:ext cx="6115282" cy="422619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789469" y="2111407"/>
              <a:ext cx="1750372" cy="386262"/>
            </a:xfrm>
            <a:prstGeom prst="rect">
              <a:avLst/>
            </a:prstGeom>
            <a:no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7030A0"/>
                  </a:solidFill>
                </a:rPr>
                <a:t>期刊文献信息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570" y="2345117"/>
            <a:ext cx="6136195" cy="40467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7904" y="2003290"/>
            <a:ext cx="2838743" cy="3693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</a:rPr>
              <a:t>其中一篇文章的详细信息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7824" y="5157192"/>
            <a:ext cx="48245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0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1600" y="1538621"/>
            <a:ext cx="597666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第</a:t>
            </a:r>
            <a:r>
              <a:rPr lang="zh-CN" altLang="en-US" sz="2400" b="1" dirty="0">
                <a:solidFill>
                  <a:schemeClr val="bg1"/>
                </a:solidFill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步：用户登录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263" y="2482990"/>
            <a:ext cx="4131474" cy="2757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814343"/>
            <a:ext cx="58326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7030A0"/>
                </a:solidFill>
              </a:rPr>
              <a:t>如果之前已经登录，直接进入下一个提交请求页面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1600" y="1538621"/>
            <a:ext cx="597666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第四步：进入馆际互借系统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提交请求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814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87724" y="2060848"/>
            <a:ext cx="4968552" cy="4797152"/>
            <a:chOff x="757805" y="2319801"/>
            <a:chExt cx="3454155" cy="34004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05" y="2319801"/>
              <a:ext cx="3454155" cy="184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32106"/>
              <a:ext cx="3312368" cy="168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73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60" y="2070140"/>
            <a:ext cx="7362564" cy="466399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98938" y="4293096"/>
            <a:ext cx="6236978" cy="18722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048" y="1700808"/>
            <a:ext cx="169218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</a:rPr>
              <a:t>图书详细页面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9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2785316"/>
              </p:ext>
            </p:extLst>
          </p:nvPr>
        </p:nvGraphicFramePr>
        <p:xfrm>
          <a:off x="739490" y="1556792"/>
          <a:ext cx="7891371" cy="4824536"/>
        </p:xfrm>
        <a:graphic>
          <a:graphicData uri="http://schemas.openxmlformats.org/presentationml/2006/ole">
            <p:oleObj spid="_x0000_s8290" name="BMP 图像" r:id="rId3" imgW="6507360" imgH="3977640" progId="PBrush">
              <p:embed/>
            </p:oleObj>
          </a:graphicData>
        </a:graphic>
      </p:graphicFrame>
      <p:sp>
        <p:nvSpPr>
          <p:cNvPr id="3" name="矩形 2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1752600" y="3927987"/>
            <a:ext cx="3467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600" b="1" dirty="0">
                <a:solidFill>
                  <a:srgbClr val="CC3300"/>
                </a:solidFill>
              </a:rPr>
              <a:t>复制部分章节时，页码信息自填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524000" y="5157192"/>
            <a:ext cx="2039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1600" b="1" dirty="0">
                <a:solidFill>
                  <a:srgbClr val="CC3300"/>
                </a:solidFill>
              </a:rPr>
              <a:t>费用限制必填</a:t>
            </a:r>
          </a:p>
        </p:txBody>
      </p:sp>
    </p:spTree>
    <p:extLst>
      <p:ext uri="{BB962C8B-B14F-4D97-AF65-F5344CB8AC3E}">
        <p14:creationId xmlns:p14="http://schemas.microsoft.com/office/powerpoint/2010/main" xmlns="" val="36907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6368"/>
            <a:ext cx="7555268" cy="53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5532088" y="2395267"/>
            <a:ext cx="3312368" cy="1484362"/>
          </a:xfrm>
          <a:prstGeom prst="cloudCallout">
            <a:avLst>
              <a:gd name="adj1" fmla="val -54380"/>
              <a:gd name="adj2" fmla="val 41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dirty="0">
                <a:solidFill>
                  <a:srgbClr val="7030A0"/>
                </a:solidFill>
                <a:latin typeface="Tahoma" pitchFamily="34" charset="0"/>
                <a:ea typeface="宋体" pitchFamily="2" charset="-122"/>
              </a:rPr>
              <a:t>我需要的文章</a:t>
            </a:r>
            <a:r>
              <a:rPr kumimoji="1" lang="en-US" altLang="zh-CN" sz="2000" b="1" dirty="0">
                <a:solidFill>
                  <a:srgbClr val="7030A0"/>
                </a:solidFill>
                <a:latin typeface="Tahoma" pitchFamily="34" charset="0"/>
                <a:ea typeface="宋体" pitchFamily="2" charset="-122"/>
              </a:rPr>
              <a:t>CASHL</a:t>
            </a:r>
            <a:r>
              <a:rPr kumimoji="1" lang="zh-CN" altLang="en-US" sz="2000" b="1" dirty="0">
                <a:solidFill>
                  <a:srgbClr val="7030A0"/>
                </a:solidFill>
                <a:latin typeface="Tahoma" pitchFamily="34" charset="0"/>
                <a:ea typeface="宋体" pitchFamily="2" charset="-122"/>
              </a:rPr>
              <a:t>未收录</a:t>
            </a:r>
            <a:r>
              <a:rPr kumimoji="1" lang="zh-CN" altLang="en-US" sz="2000" b="1" dirty="0" smtClean="0">
                <a:solidFill>
                  <a:srgbClr val="7030A0"/>
                </a:solidFill>
                <a:latin typeface="Tahoma" pitchFamily="34" charset="0"/>
                <a:ea typeface="宋体" pitchFamily="2" charset="-122"/>
              </a:rPr>
              <a:t>，怎么办</a:t>
            </a:r>
            <a:r>
              <a:rPr kumimoji="1" lang="zh-CN" altLang="en-US" sz="2000" b="1" dirty="0">
                <a:solidFill>
                  <a:srgbClr val="7030A0"/>
                </a:solidFill>
                <a:latin typeface="Tahoma" pitchFamily="34" charset="0"/>
                <a:ea typeface="宋体" pitchFamily="2" charset="-122"/>
              </a:rPr>
              <a:t>？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3347864" y="5805264"/>
            <a:ext cx="3840408" cy="504056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7632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7263" y="4177114"/>
            <a:ext cx="41044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6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家服务馆提供代查代检服务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94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610753"/>
            <a:ext cx="28803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、文献获取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20280" y="2402841"/>
            <a:ext cx="7316216" cy="1818247"/>
            <a:chOff x="1720280" y="2276872"/>
            <a:chExt cx="7316216" cy="1818247"/>
          </a:xfrm>
        </p:grpSpPr>
        <p:sp>
          <p:nvSpPr>
            <p:cNvPr id="5" name="TextBox 4"/>
            <p:cNvSpPr txBox="1"/>
            <p:nvPr/>
          </p:nvSpPr>
          <p:spPr>
            <a:xfrm>
              <a:off x="1907704" y="2894790"/>
              <a:ext cx="71287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/>
                <a:t>    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期刊：不超过整本的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1/3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或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篇</a:t>
              </a:r>
              <a:endParaRPr lang="en-US" altLang="zh-CN" sz="2400" b="1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7030A0"/>
                  </a:solidFill>
                </a:rPr>
                <a:t> </a:t>
              </a:r>
              <a:r>
                <a:rPr lang="en-US" altLang="zh-CN" sz="2400" b="1" dirty="0" smtClean="0">
                  <a:solidFill>
                    <a:srgbClr val="7030A0"/>
                  </a:solidFill>
                </a:rPr>
                <a:t>   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图书</a:t>
              </a:r>
              <a:r>
                <a:rPr lang="zh-CN" altLang="en-US" sz="2000" b="1" dirty="0" smtClean="0">
                  <a:solidFill>
                    <a:srgbClr val="7030A0"/>
                  </a:solidFill>
                </a:rPr>
                <a:t>（部分章节复制）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：文献传递不超过全书的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1/3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20280" y="2276872"/>
              <a:ext cx="1332148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dirty="0" smtClean="0"/>
                <a:t>版权</a:t>
              </a:r>
              <a:r>
                <a:rPr lang="en-US" altLang="zh-CN" sz="3200" b="1" dirty="0" smtClean="0"/>
                <a:t>:</a:t>
              </a:r>
              <a:endParaRPr lang="zh-CN" altLang="en-US" sz="3200" b="1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注意事项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14950"/>
            <a:ext cx="4643438" cy="6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20280" y="4231555"/>
            <a:ext cx="133214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补贴</a:t>
            </a:r>
            <a:r>
              <a:rPr lang="en-US" altLang="zh-CN" sz="3200" b="1" dirty="0" smtClean="0"/>
              <a:t>:</a:t>
            </a:r>
            <a:endParaRPr lang="zh-CN" altLang="en-US" sz="3200" b="1" dirty="0"/>
          </a:p>
        </p:txBody>
      </p:sp>
      <p:sp>
        <p:nvSpPr>
          <p:cNvPr id="17" name="流程图: 可选过程 16"/>
          <p:cNvSpPr/>
          <p:nvPr/>
        </p:nvSpPr>
        <p:spPr>
          <a:xfrm>
            <a:off x="785786" y="5214950"/>
            <a:ext cx="2071702" cy="50006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可选过程 17"/>
          <p:cNvSpPr/>
          <p:nvPr/>
        </p:nvSpPr>
        <p:spPr>
          <a:xfrm>
            <a:off x="3071802" y="5214950"/>
            <a:ext cx="1928826" cy="42862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72066" y="5857892"/>
            <a:ext cx="37862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66FF"/>
                </a:solidFill>
                <a:latin typeface="+mn-ea"/>
              </a:rPr>
              <a:t>CASHL</a:t>
            </a:r>
            <a:r>
              <a:rPr lang="zh-CN" altLang="en-US" sz="2000" b="1" dirty="0" smtClean="0">
                <a:solidFill>
                  <a:srgbClr val="0066FF"/>
                </a:solidFill>
                <a:latin typeface="+mn-ea"/>
              </a:rPr>
              <a:t>直通车用户是指直接在开世览文主页上注册的用</a:t>
            </a:r>
            <a:r>
              <a:rPr lang="zh-CN" altLang="en-US" sz="2000" b="1" dirty="0" smtClean="0">
                <a:solidFill>
                  <a:srgbClr val="0066FF"/>
                </a:solidFill>
              </a:rPr>
              <a:t>户。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628" y="4357694"/>
            <a:ext cx="378621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66FF"/>
                </a:solidFill>
                <a:latin typeface="+mn-ea"/>
              </a:rPr>
              <a:t>校园一卡通登录是指使用</a:t>
            </a:r>
            <a:r>
              <a:rPr lang="en-US" altLang="zh-CN" b="1" dirty="0" smtClean="0">
                <a:solidFill>
                  <a:srgbClr val="0066FF"/>
                </a:solidFill>
                <a:latin typeface="+mn-ea"/>
              </a:rPr>
              <a:t>CALIS</a:t>
            </a:r>
            <a:r>
              <a:rPr lang="zh-CN" altLang="en-US" b="1" dirty="0" smtClean="0">
                <a:solidFill>
                  <a:srgbClr val="0066FF"/>
                </a:solidFill>
                <a:latin typeface="+mn-ea"/>
              </a:rPr>
              <a:t>账户登录的用户，在没有在开世览文主页上进行注册的用户，可以直接使用</a:t>
            </a:r>
            <a:r>
              <a:rPr lang="en-US" altLang="zh-CN" b="1" dirty="0" smtClean="0">
                <a:solidFill>
                  <a:srgbClr val="0066FF"/>
                </a:solidFill>
                <a:latin typeface="+mn-ea"/>
              </a:rPr>
              <a:t>CALIS</a:t>
            </a:r>
            <a:r>
              <a:rPr lang="zh-CN" altLang="en-US" b="1" dirty="0" smtClean="0">
                <a:solidFill>
                  <a:srgbClr val="0066FF"/>
                </a:solidFill>
                <a:latin typeface="+mn-ea"/>
              </a:rPr>
              <a:t>的账户直接</a:t>
            </a:r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4286256"/>
            <a:ext cx="356247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a. </a:t>
            </a:r>
            <a:r>
              <a:rPr lang="zh-CN" altLang="en-US" sz="2000" b="1" dirty="0">
                <a:solidFill>
                  <a:srgbClr val="7030A0"/>
                </a:solidFill>
              </a:rPr>
              <a:t>不同文献类型，补贴不同。</a:t>
            </a:r>
          </a:p>
          <a:p>
            <a:pPr>
              <a:buNone/>
            </a:pPr>
            <a:r>
              <a:rPr lang="en-US" altLang="zh-CN" sz="2000" b="1" dirty="0" smtClean="0">
                <a:solidFill>
                  <a:srgbClr val="7030A0"/>
                </a:solidFill>
              </a:rPr>
              <a:t>b.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直通车用户登录和校园一卡通用户登录，优惠期间享受不同的文献传递补贴。</a:t>
            </a:r>
            <a:endParaRPr lang="en-US" altLang="zh-CN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c .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一卡通用户登录只能享受期刊文献传递服务，不能享受图书相关服务。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7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5" grpId="0" animBg="1"/>
      <p:bldP spid="16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610753"/>
            <a:ext cx="727280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、优惠活动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036" y="2924944"/>
            <a:ext cx="5155976" cy="8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CASHL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年度庆典优惠活动（每年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月）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教师节优惠活动（每年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月）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0280" y="2402841"/>
            <a:ext cx="32837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全国优惠</a:t>
            </a:r>
            <a:r>
              <a:rPr lang="en-US" altLang="zh-CN" sz="2800" b="1" dirty="0" smtClean="0"/>
              <a:t>—</a:t>
            </a:r>
            <a:r>
              <a:rPr lang="zh-CN" altLang="en-US" sz="2800" b="1" dirty="0"/>
              <a:t>定期</a:t>
            </a:r>
            <a:r>
              <a:rPr lang="en-US" altLang="zh-CN" sz="2800" b="1" dirty="0" smtClean="0"/>
              <a:t>:</a:t>
            </a:r>
            <a:endParaRPr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注意事项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280" y="3789040"/>
            <a:ext cx="385983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其他优惠</a:t>
            </a:r>
            <a:r>
              <a:rPr lang="en-US" altLang="zh-CN" sz="2800" b="1" dirty="0" smtClean="0"/>
              <a:t>—</a:t>
            </a:r>
            <a:r>
              <a:rPr lang="zh-CN" altLang="en-US" sz="2800" b="1" dirty="0" smtClean="0"/>
              <a:t>不定期</a:t>
            </a:r>
            <a:r>
              <a:rPr lang="en-US" altLang="zh-CN" sz="2800" b="1" dirty="0" smtClean="0"/>
              <a:t>: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4437112"/>
            <a:ext cx="5904656" cy="125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区域优惠活动（各区域中心申请）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走入重点省份优惠活动（走入活动期间）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学科推广优惠活动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5123" y="5805264"/>
            <a:ext cx="7195349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</a:rPr>
              <a:t>注：优惠期间，全文传递、图书借阅，以及大型特藏服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r>
              <a:rPr lang="en-US" altLang="zh-CN" sz="2200" b="1" dirty="0">
                <a:solidFill>
                  <a:schemeClr val="bg1"/>
                </a:solidFill>
              </a:rPr>
              <a:t> 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       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务，费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用有不同程度的减免。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3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5" name="空心弧 14"/>
          <p:cNvSpPr/>
          <p:nvPr/>
        </p:nvSpPr>
        <p:spPr>
          <a:xfrm>
            <a:off x="-1776498" y="671167"/>
            <a:ext cx="4075507" cy="4075507"/>
          </a:xfrm>
          <a:prstGeom prst="blockArc">
            <a:avLst>
              <a:gd name="adj1" fmla="val 18900000"/>
              <a:gd name="adj2" fmla="val 2700000"/>
              <a:gd name="adj3" fmla="val 53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2064327" y="1499185"/>
            <a:ext cx="5634486" cy="604867"/>
          </a:xfrm>
          <a:custGeom>
            <a:avLst/>
            <a:gdLst>
              <a:gd name="connsiteX0" fmla="*/ 0 w 5634486"/>
              <a:gd name="connsiteY0" fmla="*/ 0 h 604867"/>
              <a:gd name="connsiteX1" fmla="*/ 5634486 w 5634486"/>
              <a:gd name="connsiteY1" fmla="*/ 0 h 604867"/>
              <a:gd name="connsiteX2" fmla="*/ 5634486 w 5634486"/>
              <a:gd name="connsiteY2" fmla="*/ 604867 h 604867"/>
              <a:gd name="connsiteX3" fmla="*/ 0 w 5634486"/>
              <a:gd name="connsiteY3" fmla="*/ 604867 h 604867"/>
              <a:gd name="connsiteX4" fmla="*/ 0 w 5634486"/>
              <a:gd name="connsiteY4" fmla="*/ 0 h 6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486" h="604867">
                <a:moveTo>
                  <a:pt x="0" y="0"/>
                </a:moveTo>
                <a:lnTo>
                  <a:pt x="5634486" y="0"/>
                </a:lnTo>
                <a:lnTo>
                  <a:pt x="5634486" y="604867"/>
                </a:lnTo>
                <a:lnTo>
                  <a:pt x="0" y="604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113" tIns="76200" rIns="76200" bIns="762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000" kern="1200" dirty="0" smtClean="0"/>
              <a:t>什么是</a:t>
            </a:r>
            <a:r>
              <a:rPr lang="en-US" altLang="zh-CN" sz="3000" kern="1200" dirty="0" smtClean="0"/>
              <a:t>CASHL? </a:t>
            </a:r>
            <a:endParaRPr lang="zh-CN" altLang="en-US" sz="3000" kern="1200" dirty="0"/>
          </a:p>
        </p:txBody>
      </p:sp>
      <p:sp>
        <p:nvSpPr>
          <p:cNvPr id="17" name="椭圆 16"/>
          <p:cNvSpPr/>
          <p:nvPr/>
        </p:nvSpPr>
        <p:spPr>
          <a:xfrm>
            <a:off x="1686285" y="1423577"/>
            <a:ext cx="756083" cy="756083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2267744" y="3356992"/>
            <a:ext cx="5466848" cy="604867"/>
          </a:xfrm>
          <a:custGeom>
            <a:avLst/>
            <a:gdLst>
              <a:gd name="connsiteX0" fmla="*/ 0 w 5414617"/>
              <a:gd name="connsiteY0" fmla="*/ 0 h 604867"/>
              <a:gd name="connsiteX1" fmla="*/ 5414617 w 5414617"/>
              <a:gd name="connsiteY1" fmla="*/ 0 h 604867"/>
              <a:gd name="connsiteX2" fmla="*/ 5414617 w 5414617"/>
              <a:gd name="connsiteY2" fmla="*/ 604867 h 604867"/>
              <a:gd name="connsiteX3" fmla="*/ 0 w 5414617"/>
              <a:gd name="connsiteY3" fmla="*/ 604867 h 604867"/>
              <a:gd name="connsiteX4" fmla="*/ 0 w 5414617"/>
              <a:gd name="connsiteY4" fmla="*/ 0 h 6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617" h="604867">
                <a:moveTo>
                  <a:pt x="0" y="0"/>
                </a:moveTo>
                <a:lnTo>
                  <a:pt x="5414617" y="0"/>
                </a:lnTo>
                <a:lnTo>
                  <a:pt x="5414617" y="604867"/>
                </a:lnTo>
                <a:lnTo>
                  <a:pt x="0" y="604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113" tIns="76200" rIns="76200" bIns="762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000" kern="1200" dirty="0" smtClean="0"/>
              <a:t>CASHL</a:t>
            </a:r>
            <a:r>
              <a:rPr lang="zh-CN" altLang="en-US" sz="3000" kern="1200" dirty="0" smtClean="0"/>
              <a:t>的服务馆和合作伙伴</a:t>
            </a:r>
            <a:endParaRPr lang="zh-CN" altLang="en-US" sz="3000" kern="1200" dirty="0"/>
          </a:p>
        </p:txBody>
      </p:sp>
      <p:sp>
        <p:nvSpPr>
          <p:cNvPr id="19" name="椭圆 18"/>
          <p:cNvSpPr/>
          <p:nvPr/>
        </p:nvSpPr>
        <p:spPr>
          <a:xfrm>
            <a:off x="1691676" y="3284991"/>
            <a:ext cx="752984" cy="720071"/>
          </a:xfrm>
          <a:prstGeom prst="ellipse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任意多边形 19"/>
          <p:cNvSpPr/>
          <p:nvPr/>
        </p:nvSpPr>
        <p:spPr>
          <a:xfrm>
            <a:off x="2100106" y="2387396"/>
            <a:ext cx="5634486" cy="604867"/>
          </a:xfrm>
          <a:custGeom>
            <a:avLst/>
            <a:gdLst>
              <a:gd name="connsiteX0" fmla="*/ 0 w 5634486"/>
              <a:gd name="connsiteY0" fmla="*/ 0 h 604867"/>
              <a:gd name="connsiteX1" fmla="*/ 5634486 w 5634486"/>
              <a:gd name="connsiteY1" fmla="*/ 0 h 604867"/>
              <a:gd name="connsiteX2" fmla="*/ 5634486 w 5634486"/>
              <a:gd name="connsiteY2" fmla="*/ 604867 h 604867"/>
              <a:gd name="connsiteX3" fmla="*/ 0 w 5634486"/>
              <a:gd name="connsiteY3" fmla="*/ 604867 h 604867"/>
              <a:gd name="connsiteX4" fmla="*/ 0 w 5634486"/>
              <a:gd name="connsiteY4" fmla="*/ 0 h 6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486" h="604867">
                <a:moveTo>
                  <a:pt x="0" y="0"/>
                </a:moveTo>
                <a:lnTo>
                  <a:pt x="5634486" y="0"/>
                </a:lnTo>
                <a:lnTo>
                  <a:pt x="5634486" y="604867"/>
                </a:lnTo>
                <a:lnTo>
                  <a:pt x="0" y="6048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113" tIns="76200" rIns="76200" bIns="7620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800" dirty="0"/>
              <a:t>CASHL</a:t>
            </a:r>
            <a:r>
              <a:rPr lang="zh-CN" altLang="en-US" sz="2800" dirty="0"/>
              <a:t>的独到之处</a:t>
            </a:r>
            <a:r>
              <a:rPr lang="en-US" altLang="zh-CN" sz="2800" dirty="0"/>
              <a:t>/</a:t>
            </a:r>
            <a:r>
              <a:rPr lang="zh-CN" altLang="en-US" sz="2800" dirty="0"/>
              <a:t>显著特点</a:t>
            </a:r>
          </a:p>
        </p:txBody>
      </p:sp>
      <p:sp>
        <p:nvSpPr>
          <p:cNvPr id="21" name="椭圆 20"/>
          <p:cNvSpPr/>
          <p:nvPr/>
        </p:nvSpPr>
        <p:spPr>
          <a:xfrm>
            <a:off x="1763685" y="2348880"/>
            <a:ext cx="756083" cy="756083"/>
          </a:xfrm>
          <a:prstGeom prst="ellipse">
            <a:avLst/>
          </a:pr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6677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778678" y="1484783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3604" y="2420888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开展的服务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8290" y="3356992"/>
            <a:ext cx="65758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四、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服务成效</a:t>
            </a:r>
            <a:endParaRPr lang="zh-CN" altLang="en-US" sz="28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8290" y="4365104"/>
            <a:ext cx="66115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五、我要加入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获取文献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3741" y="5364197"/>
            <a:ext cx="727665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六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、用心服务用户，口碑铸就辉煌</a:t>
            </a:r>
            <a:endParaRPr lang="zh-CN" altLang="en-US" sz="2800" b="1" dirty="0">
              <a:solidFill>
                <a:srgbClr val="0066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2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七、</a:t>
            </a:r>
            <a:r>
              <a:rPr lang="zh-CN" altLang="en-US" sz="3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用心服务用户，口碑铸就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辉煌</a:t>
            </a:r>
            <a:endParaRPr lang="zh-CN" altLang="en-US" sz="36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60073"/>
            <a:ext cx="7448636" cy="49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14332"/>
            <a:ext cx="7349495" cy="50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35997" y="2307347"/>
            <a:ext cx="530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用户好评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9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971600" y="1484784"/>
            <a:ext cx="7488832" cy="5260712"/>
            <a:chOff x="1403648" y="2204864"/>
            <a:chExt cx="7056784" cy="4540632"/>
          </a:xfrm>
        </p:grpSpPr>
        <p:grpSp>
          <p:nvGrpSpPr>
            <p:cNvPr id="25" name="组合 24"/>
            <p:cNvGrpSpPr/>
            <p:nvPr/>
          </p:nvGrpSpPr>
          <p:grpSpPr>
            <a:xfrm>
              <a:off x="1403648" y="2204864"/>
              <a:ext cx="7056784" cy="4540632"/>
              <a:chOff x="1403648" y="2204864"/>
              <a:chExt cx="7056784" cy="454063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2204864"/>
                <a:ext cx="7056784" cy="4540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直接连接符 5"/>
              <p:cNvCxnSpPr/>
              <p:nvPr/>
            </p:nvCxnSpPr>
            <p:spPr>
              <a:xfrm>
                <a:off x="2339752" y="4869160"/>
                <a:ext cx="100811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1484040" y="5085184"/>
                <a:ext cx="186382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484040" y="5237584"/>
                <a:ext cx="1071736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000128" y="4501428"/>
                <a:ext cx="1714213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622204" y="4653136"/>
                <a:ext cx="2024960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3627160" y="4869160"/>
                <a:ext cx="116086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348264" y="4474788"/>
                <a:ext cx="1608112" cy="39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5940152" y="4653136"/>
                <a:ext cx="2016224" cy="10264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940152" y="4864184"/>
                <a:ext cx="201622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>
              <a:off x="5940152" y="5085184"/>
              <a:ext cx="648072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170057" y="5517232"/>
            <a:ext cx="28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专家肯定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七、用心服务用户，口碑铸就辉煌</a:t>
            </a:r>
            <a:endParaRPr lang="zh-CN" altLang="en-US" sz="36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035418" y="2924944"/>
            <a:ext cx="2079989" cy="29523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新闻联播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光明日报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中国教育报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人民网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…</a:t>
            </a:r>
          </a:p>
          <a:p>
            <a:pPr>
              <a:buFont typeface="Wingdings" pitchFamily="2" charset="2"/>
              <a:buChar char="u"/>
            </a:pPr>
            <a:endParaRPr lang="zh-CN" alt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279842" cy="51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七、用心服务用户，口碑铸就辉煌</a:t>
            </a:r>
            <a:endParaRPr lang="zh-CN" altLang="en-US" sz="36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501008"/>
            <a:ext cx="28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媒体宣传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844675"/>
            <a:ext cx="7853363" cy="38941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华南区域中心设在中山大学图书馆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上联北大、复旦两个全国中心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横向联系其它四个区域中心及十个学科中心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辐射华南区域三省（广东、广西、海南）各高校图书馆外文文科文献服务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为全国高校提供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CASHL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文献传递服务和馆际互借服务工作 </a:t>
            </a:r>
          </a:p>
        </p:txBody>
      </p:sp>
      <p:sp>
        <p:nvSpPr>
          <p:cNvPr id="7" name="矩形 1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八、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华南区域中心概况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357298"/>
            <a:ext cx="8072494" cy="4929222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区域中心所在地中山大学拥有人文社科院系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17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个 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国家人文社科类重点学科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10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个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  工商管理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(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一级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)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、马克思主义哲学、逻辑学、人类学、思想政治教育、中国古代文学、英语语言文字、中国古代史、中国近现代史、行政管理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(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二级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)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6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个国家人文社会科学重点研究基地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 逻辑与认知研究所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 港澳珠江三角洲研究中心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马克思主义哲学与中国现代化研究所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行政管理研究中心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历史人类学研究中心</a:t>
            </a:r>
          </a:p>
          <a:p>
            <a:pPr marL="457200" lvl="0" indent="-4572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7030A0"/>
                </a:solidFill>
              </a:rPr>
              <a:t>     中国非物质文化遗产研究中心</a:t>
            </a:r>
          </a:p>
        </p:txBody>
      </p:sp>
      <p:sp>
        <p:nvSpPr>
          <p:cNvPr id="7" name="矩形 13"/>
          <p:cNvSpPr/>
          <p:nvPr/>
        </p:nvSpPr>
        <p:spPr>
          <a:xfrm>
            <a:off x="755576" y="548680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八、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华南区域中心概况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714488"/>
            <a:ext cx="8072494" cy="4572032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rgbClr val="7030A0"/>
                </a:solidFill>
              </a:rPr>
              <a:t>面向全国开展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文献传递服务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严格按照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文献传递服务工作流程和服务规范向全国高校开展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文献传递服务，并按照统一的收费标准、服务响应时间来认真履行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的服务承诺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管理中心组织的优惠活动中，积极调配人力、物力，保证活动期间超量文献申请的及时处理和高质量的原文提供 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配合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管理中心进行系统更新测试工作</a:t>
            </a:r>
          </a:p>
        </p:txBody>
      </p:sp>
      <p:sp>
        <p:nvSpPr>
          <p:cNvPr id="7" name="矩形 13"/>
          <p:cNvSpPr/>
          <p:nvPr/>
        </p:nvSpPr>
        <p:spPr>
          <a:xfrm>
            <a:off x="755576" y="548680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九、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华南区域中心文献传递服务工作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285860"/>
            <a:ext cx="8072494" cy="4572032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rgbClr val="7030A0"/>
                </a:solidFill>
              </a:rPr>
              <a:t>向华南区域各高校宣传推广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服务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专门建立了“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华南区域中心”网站，从资源建设、服务方式、最新活动等不同角度对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进行全方位推介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配合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全国管理中心的活动安排，将各项优惠活动信息通过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E-mail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、电话、邮寄、网上发布等形式公布。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策划、组织本区域内各高校图书馆积极参与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共享体系的各种相关活动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采用电话、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E-mail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、邮件、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QQ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在线等方式及时解答用户在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CASHL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服务中遇到的各种问题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7030A0"/>
                </a:solidFill>
              </a:rPr>
              <a:t>协助用户向管理中心查询未收到的文献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endParaRPr lang="zh-CN" alt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7" name="矩形 13"/>
          <p:cNvSpPr/>
          <p:nvPr/>
        </p:nvSpPr>
        <p:spPr>
          <a:xfrm>
            <a:off x="571472" y="428604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九、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华南区域中心文献传递服务工作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285860"/>
            <a:ext cx="7929618" cy="4500594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rgbClr val="7030A0"/>
                </a:solidFill>
              </a:rPr>
              <a:t>文献传递服务数量逐年递增，为高校教学与科研提供了有效的文献保障。华南区域中心在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2009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年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-2013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年间，先后共收到全国高校用户提出的文献申请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24723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笔，完成提供全文文献 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23931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篇，满足率达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96.8%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。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u"/>
            </a:pPr>
            <a:endParaRPr lang="zh-CN" alt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7" name="矩形 13"/>
          <p:cNvSpPr/>
          <p:nvPr/>
        </p:nvSpPr>
        <p:spPr>
          <a:xfrm>
            <a:off x="571472" y="428604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文献传递服务效果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571472" y="428604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十一、广东省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成员馆一栏表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28662" y="1142990"/>
          <a:ext cx="3286148" cy="5429292"/>
        </p:xfrm>
        <a:graphic>
          <a:graphicData uri="http://schemas.openxmlformats.org/drawingml/2006/table">
            <a:tbl>
              <a:tblPr/>
              <a:tblGrid>
                <a:gridCol w="527542"/>
                <a:gridCol w="2758606"/>
              </a:tblGrid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成员馆名称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中山大学图书馆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华南农业大学图书馆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华南理工大学图书馆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深圳大学图书馆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华南师范大学图书馆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广东外语外贸大学图书馆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暨南大学图书馆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广州中医药大学图书馆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惠州学院图书馆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广东水利电力职业技术学院图书馆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广州仲恺农学院图书馆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韶关学院图书馆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湛江师范学院图书馆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汕头大学图书馆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广东海洋大学图书馆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深圳大学城图书馆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深圳职业技术学院图书馆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广东石油化工学院图书馆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嘉应学院图书馆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广东工业大学图书馆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00628" y="1142993"/>
          <a:ext cx="3429024" cy="5400420"/>
        </p:xfrm>
        <a:graphic>
          <a:graphicData uri="http://schemas.openxmlformats.org/drawingml/2006/table">
            <a:tbl>
              <a:tblPr/>
              <a:tblGrid>
                <a:gridCol w="537058"/>
                <a:gridCol w="2891966"/>
              </a:tblGrid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成员馆名称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顺德职业技术学院图书馆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北京师范大学珠海分校图书馆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北京师范大学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香港浸会大学联合国际学院图书馆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佛山科学技术学院图书馆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广东技术师范学院图书馆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广东外语艺术职业学院图书馆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广东财经大学图书馆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东莞理工学院城市学院图书馆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南方医科大学图书馆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广东金融学院图书馆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五邑大学图书馆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肇庆学院图书馆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广东第二师范学院图书馆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韩山师范学院图书馆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中共广东省委党校图书馆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广州科技职业技术学院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广州航海学院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电子科技大学中山学院图书馆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广州医科大学图书馆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香港中文大学（深圳）图书馆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23475" y="2132856"/>
            <a:ext cx="1632301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管理机构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450508" y="620689"/>
            <a:ext cx="5414617" cy="604867"/>
            <a:chOff x="681382" y="2088231"/>
            <a:chExt cx="5414617" cy="604867"/>
          </a:xfrm>
        </p:grpSpPr>
        <p:sp>
          <p:nvSpPr>
            <p:cNvPr id="5" name="矩形 4"/>
            <p:cNvSpPr/>
            <p:nvPr/>
          </p:nvSpPr>
          <p:spPr>
            <a:xfrm>
              <a:off x="681382" y="2088231"/>
              <a:ext cx="5414617" cy="6048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 5"/>
            <p:cNvSpPr/>
            <p:nvPr/>
          </p:nvSpPr>
          <p:spPr>
            <a:xfrm>
              <a:off x="681382" y="2088231"/>
              <a:ext cx="5414617" cy="604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113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000" kern="1200" dirty="0" smtClean="0"/>
                <a:t>CASHL</a:t>
              </a:r>
              <a:r>
                <a:rPr lang="zh-CN" altLang="en-US" sz="3000" kern="1200" dirty="0" smtClean="0"/>
                <a:t>的服务馆和合作伙伴</a:t>
              </a:r>
              <a:endParaRPr lang="zh-CN" altLang="en-US" sz="3000" kern="1200" dirty="0"/>
            </a:p>
          </p:txBody>
        </p:sp>
      </p:grpSp>
      <p:sp>
        <p:nvSpPr>
          <p:cNvPr id="4" name="椭圆 3"/>
          <p:cNvSpPr/>
          <p:nvPr/>
        </p:nvSpPr>
        <p:spPr>
          <a:xfrm>
            <a:off x="819222" y="548680"/>
            <a:ext cx="752984" cy="720071"/>
          </a:xfrm>
          <a:prstGeom prst="ellipse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1877753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管理中心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9964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专家组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589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指导委员会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>
            <a:off x="1610757" y="3442476"/>
            <a:ext cx="214153" cy="432048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589" y="3033187"/>
            <a:ext cx="137217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 指导  决策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625" y="4406525"/>
            <a:ext cx="263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北京大学    复旦大学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6084" y="3536255"/>
            <a:ext cx="124005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全国中心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93959" y="3551673"/>
            <a:ext cx="126241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区域中心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4686" y="4416669"/>
            <a:ext cx="382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/>
                <a:hlinkClick r:id="rId3"/>
              </a:rPr>
              <a:t>武汉大学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4"/>
              </a:rPr>
              <a:t>吉林大学</a:t>
            </a:r>
            <a:r>
              <a:rPr lang="zh-CN" altLang="en-US" sz="2000" dirty="0" smtClean="0">
                <a:effectLst/>
              </a:rPr>
              <a:t>、</a:t>
            </a:r>
            <a:endParaRPr lang="en-US" altLang="zh-CN" sz="2000" dirty="0" smtClean="0">
              <a:effectLst/>
            </a:endParaRPr>
          </a:p>
          <a:p>
            <a:r>
              <a:rPr lang="zh-CN" altLang="en-US" sz="2000" dirty="0" smtClean="0">
                <a:effectLst/>
                <a:hlinkClick r:id="rId5"/>
              </a:rPr>
              <a:t>中山大学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6"/>
              </a:rPr>
              <a:t>南京大学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7"/>
              </a:rPr>
              <a:t>四川大学</a:t>
            </a:r>
            <a:endParaRPr lang="zh-CN" alt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912333" y="3536255"/>
            <a:ext cx="128501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学科中心（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1961" y="4481825"/>
            <a:ext cx="425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/>
                <a:hlinkClick r:id="rId8"/>
              </a:rPr>
              <a:t>北京师范大学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9"/>
              </a:rPr>
              <a:t>东北师范大学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0"/>
              </a:rPr>
              <a:t>华东师范大学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1"/>
              </a:rPr>
              <a:t>兰州大学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2"/>
              </a:rPr>
              <a:t>南开大学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3"/>
              </a:rPr>
              <a:t>山东大学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4"/>
              </a:rPr>
              <a:t>清华大学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5"/>
              </a:rPr>
              <a:t>厦门大学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6"/>
              </a:rPr>
              <a:t>浙江大学</a:t>
            </a:r>
            <a:r>
              <a:rPr lang="zh-CN" altLang="en-US" sz="2000" dirty="0" smtClean="0">
                <a:effectLst/>
              </a:rPr>
              <a:t>、</a:t>
            </a:r>
            <a:r>
              <a:rPr lang="zh-CN" altLang="en-US" sz="2000" dirty="0" smtClean="0">
                <a:effectLst/>
                <a:hlinkClick r:id="rId17"/>
              </a:rPr>
              <a:t>中国人民大学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475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5" grpId="0"/>
      <p:bldP spid="18" grpId="0" animBg="1"/>
      <p:bldP spid="46" grpId="0" animBg="1"/>
      <p:bldP spid="47" grpId="0"/>
      <p:bldP spid="48" grpId="0" animBg="1"/>
      <p:bldP spid="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357158" y="428604"/>
            <a:ext cx="85725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十二、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年广东省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成员馆申请量一览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1" y="1214422"/>
          <a:ext cx="8143931" cy="5291572"/>
        </p:xfrm>
        <a:graphic>
          <a:graphicData uri="http://schemas.openxmlformats.org/drawingml/2006/table">
            <a:tbl>
              <a:tblPr/>
              <a:tblGrid>
                <a:gridCol w="3857652"/>
                <a:gridCol w="1357321"/>
                <a:gridCol w="1857389"/>
                <a:gridCol w="1071569"/>
              </a:tblGrid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学校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用户数量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发出请求数量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满足率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华南理工大学图书馆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273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93.77%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广东外贸外语大学图书馆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262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93.89%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广东韶关学院图书馆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253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98.02%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中山大学图书馆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207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172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79.65%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暨南大学图书馆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166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96.99%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北京师范大学珠海分校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24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139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98.56%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华南师范大学图书馆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96.64%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华南农业大学图书馆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50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108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92.59%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汕头大学图书馆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105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96.19%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广东石油化工学院图书馆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88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97.73%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广东金融学院图书馆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92.31%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广东商学院图书馆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北师大－香港浸会国际学院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84.21%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嘉应学院图书馆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16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87.50%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广州仲恺农业技术学院图书馆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广东外语艺术职业学院图书馆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韩山师范学院图书馆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深圳大学图书馆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电子科技大学中山学院图书馆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南方医科大学图书馆 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100.00%</a:t>
                      </a:r>
                    </a:p>
                  </a:txBody>
                  <a:tcPr marL="6451" marR="6451" marT="6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/>
        </p:nvSpPr>
        <p:spPr>
          <a:xfrm>
            <a:off x="571472" y="428604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十三、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年度</a:t>
            </a:r>
            <a:r>
              <a:rPr lang="en-US" altLang="zh-CN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优惠活动一览表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1357298"/>
          <a:ext cx="8001056" cy="5222384"/>
        </p:xfrm>
        <a:graphic>
          <a:graphicData uri="http://schemas.openxmlformats.org/drawingml/2006/table">
            <a:tbl>
              <a:tblPr/>
              <a:tblGrid>
                <a:gridCol w="1428760"/>
                <a:gridCol w="1571636"/>
                <a:gridCol w="1603082"/>
                <a:gridCol w="842216"/>
                <a:gridCol w="1129336"/>
                <a:gridCol w="1426026"/>
              </a:tblGrid>
              <a:tr h="3795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时间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优惠范围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名称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牵头单位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优惠范围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优惠内容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十周年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管理中心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馆藏期刊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;CASHL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馆藏图书部分章节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;CASHL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大型特藏缩微资料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4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华中（湖北、湖南、河南、江西）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拓展合作渠道，共享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资源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武汉大学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华中区域四省 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95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西北（宁夏、新疆、青海、陕西、甘肃）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“木铎金声传塞北 文墨书香约金城”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兰州大学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西北地区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教师节优惠活动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 smtClean="0">
                          <a:solidFill>
                            <a:srgbClr val="000000"/>
                          </a:solidFill>
                          <a:latin typeface="宋体"/>
                        </a:rPr>
                        <a:t>管理中心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馆藏期刊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优惠。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0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华南（广东、广西、海南）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你身边的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CASHL-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深入学科服务暨华南区域文献传递优惠服务周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中山大学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华南区域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馆藏期刊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;CASHL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馆藏图书部分章节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;CASHL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大型特藏缩微资料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50%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补贴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08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-05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08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图书优惠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四月畅读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CAHSL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管理中心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活动期间，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CASHL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图书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元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本（含单程快递）；上海图书馆图书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15~25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元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本（含往返快递）。</a:t>
                      </a:r>
                      <a:b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09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日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图书优惠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畅读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+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CAHSL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管理中心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全国</a:t>
                      </a:r>
                    </a:p>
                  </a:txBody>
                  <a:tcPr marL="5469" marR="5469" marT="5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268413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CASHL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的服务特点是用户直接提交申请，然后在邮箱获取文献，少了馆员的参与，在减少馆员工作量的同时，也会让服务时间缩短。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13"/>
          <p:cNvSpPr/>
          <p:nvPr/>
        </p:nvSpPr>
        <p:spPr>
          <a:xfrm>
            <a:off x="571472" y="428604"/>
            <a:ext cx="80648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小结：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文献传递的特色之处</a:t>
            </a:r>
            <a:endParaRPr lang="zh-CN" altLang="zh-CN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6"/>
          <p:cNvGrpSpPr>
            <a:grpSpLocks/>
          </p:cNvGrpSpPr>
          <p:nvPr/>
        </p:nvGrpSpPr>
        <p:grpSpPr bwMode="auto">
          <a:xfrm>
            <a:off x="1149771" y="1933139"/>
            <a:ext cx="1614242" cy="2798858"/>
            <a:chOff x="381030" y="1714488"/>
            <a:chExt cx="1693863" cy="3214710"/>
          </a:xfrm>
        </p:grpSpPr>
        <p:pic>
          <p:nvPicPr>
            <p:cNvPr id="4" name="Rectangle 30725" descr="5 bar -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30" y="1714488"/>
              <a:ext cx="1693863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5" name="Rounded Rectangle 32"/>
            <p:cNvSpPr>
              <a:spLocks noChangeArrowheads="1"/>
            </p:cNvSpPr>
            <p:nvPr/>
          </p:nvSpPr>
          <p:spPr bwMode="blackGray">
            <a:xfrm>
              <a:off x="442949" y="1822949"/>
              <a:ext cx="1495890" cy="1683168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663" indent="-93663">
                <a:spcBef>
                  <a:spcPct val="30000"/>
                </a:spcBef>
                <a:buClr>
                  <a:schemeClr val="tx2"/>
                </a:buClr>
                <a:buSzPct val="65000"/>
                <a:buFontTx/>
                <a:buBlip>
                  <a:blip r:embed="rId3"/>
                </a:buBlip>
                <a:defRPr/>
              </a:pPr>
              <a:r>
                <a:rPr lang="zh-CN" alt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就相当于拥有了</a:t>
              </a:r>
              <a:r>
                <a:rPr lang="en-US" altLang="zh-CN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zh-CN" alt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万多种人文社科外文期刊</a:t>
              </a:r>
              <a:endPara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7" name="组合 47"/>
          <p:cNvGrpSpPr>
            <a:grpSpLocks/>
          </p:cNvGrpSpPr>
          <p:nvPr/>
        </p:nvGrpSpPr>
        <p:grpSpPr bwMode="auto">
          <a:xfrm>
            <a:off x="2764013" y="1926286"/>
            <a:ext cx="1734646" cy="2798858"/>
            <a:chOff x="2080649" y="1867793"/>
            <a:chExt cx="1758950" cy="3214710"/>
          </a:xfrm>
        </p:grpSpPr>
        <p:pic>
          <p:nvPicPr>
            <p:cNvPr id="8" name="Rectangle 30724" descr="5 bar -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0649" y="1867793"/>
              <a:ext cx="175895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9" name="Rounded Rectangle 28"/>
            <p:cNvSpPr>
              <a:spLocks noChangeArrowheads="1"/>
            </p:cNvSpPr>
            <p:nvPr/>
          </p:nvSpPr>
          <p:spPr bwMode="blackGray">
            <a:xfrm>
              <a:off x="2164106" y="1943907"/>
              <a:ext cx="1592035" cy="1959015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spcBef>
                  <a:spcPct val="30000"/>
                </a:spcBef>
                <a:buClr>
                  <a:schemeClr val="tx2"/>
                </a:buClr>
                <a:buSzPct val="65000"/>
                <a:buFontTx/>
                <a:buBlip>
                  <a:blip r:embed="rId3"/>
                </a:buBlip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就相当于拥有了</a:t>
              </a:r>
              <a:r>
                <a:rPr lang="en-US" altLang="zh-CN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164</a:t>
              </a:r>
              <a:r>
                <a:rPr lang="zh-CN" alt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万</a:t>
              </a:r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种外文图书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11" name="组合 48"/>
          <p:cNvGrpSpPr>
            <a:grpSpLocks/>
          </p:cNvGrpSpPr>
          <p:nvPr/>
        </p:nvGrpSpPr>
        <p:grpSpPr bwMode="auto">
          <a:xfrm>
            <a:off x="4494395" y="1926285"/>
            <a:ext cx="1813351" cy="2798859"/>
            <a:chOff x="3816380" y="1962852"/>
            <a:chExt cx="1758950" cy="2966345"/>
          </a:xfrm>
        </p:grpSpPr>
        <p:pic>
          <p:nvPicPr>
            <p:cNvPr id="12" name="Rectangle 30726" descr="5 bar -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6380" y="1962852"/>
              <a:ext cx="1758950" cy="2966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3" name="Rounded Rectangle 29"/>
            <p:cNvSpPr>
              <a:spLocks noChangeArrowheads="1"/>
            </p:cNvSpPr>
            <p:nvPr/>
          </p:nvSpPr>
          <p:spPr bwMode="blackGray">
            <a:xfrm>
              <a:off x="3870085" y="2038967"/>
              <a:ext cx="1590690" cy="1959015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spcBef>
                  <a:spcPct val="30000"/>
                </a:spcBef>
                <a:buClr>
                  <a:schemeClr val="tx2"/>
                </a:buClr>
                <a:buSzPct val="65000"/>
                <a:buFontTx/>
                <a:buBlip>
                  <a:blip r:embed="rId3"/>
                </a:buBlip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通过文章篇名中的一个词就可查到文献并在三日内获得全文</a:t>
              </a:r>
            </a:p>
          </p:txBody>
        </p:sp>
      </p:grpSp>
      <p:grpSp>
        <p:nvGrpSpPr>
          <p:cNvPr id="15" name="组合 49"/>
          <p:cNvGrpSpPr>
            <a:grpSpLocks/>
          </p:cNvGrpSpPr>
          <p:nvPr/>
        </p:nvGrpSpPr>
        <p:grpSpPr bwMode="auto">
          <a:xfrm>
            <a:off x="6290266" y="1926285"/>
            <a:ext cx="1810126" cy="2798859"/>
            <a:chOff x="5575330" y="1714488"/>
            <a:chExt cx="1758950" cy="3214710"/>
          </a:xfrm>
        </p:grpSpPr>
        <p:pic>
          <p:nvPicPr>
            <p:cNvPr id="16" name="Rectangle 30727" descr="5 bar -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75330" y="1714488"/>
              <a:ext cx="175895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17" name="Rounded Rectangle 30"/>
            <p:cNvSpPr>
              <a:spLocks noChangeArrowheads="1"/>
            </p:cNvSpPr>
            <p:nvPr/>
          </p:nvSpPr>
          <p:spPr bwMode="blackGray">
            <a:xfrm>
              <a:off x="5674557" y="1780615"/>
              <a:ext cx="1590438" cy="1959015"/>
            </a:xfrm>
            <a:prstGeom prst="roundRect">
              <a:avLst>
                <a:gd name="adj" fmla="val 7458"/>
              </a:avLst>
            </a:prstGeom>
            <a:gradFill rotWithShape="1">
              <a:gsLst>
                <a:gs pos="0">
                  <a:srgbClr val="FFFFFF">
                    <a:alpha val="67998"/>
                  </a:srgb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solidFill>
                <a:srgbClr val="FFFFFF">
                  <a:alpha val="27843"/>
                </a:srgbClr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4" tIns="45718" rIns="9144" bIns="45718"/>
            <a:lstStyle/>
            <a:p>
              <a:pPr marL="93663" indent="-93663" defTabSz="912813">
                <a:spcBef>
                  <a:spcPct val="30000"/>
                </a:spcBef>
                <a:buClr>
                  <a:schemeClr val="tx2"/>
                </a:buClr>
                <a:buSzPct val="65000"/>
                <a:buFont typeface="Wingdings" pitchFamily="2" charset="2"/>
                <a:buBlip>
                  <a:blip r:embed="rId3"/>
                </a:buBlip>
                <a:defRPr/>
              </a:pPr>
              <a:r>
                <a:rPr lang="zh-CN" alt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就相当于您免费建立了一个馆际互借与文献传递系统平台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  <a:ea typeface="Gulim" pitchFamily="34" charset="-127"/>
              </a:endParaRPr>
            </a:p>
            <a:p>
              <a:pPr marL="93663" indent="-93663" defTabSz="912813">
                <a:spcBef>
                  <a:spcPct val="30000"/>
                </a:spcBef>
                <a:buClr>
                  <a:schemeClr val="tx2"/>
                </a:buClr>
                <a:buSzPct val="65000"/>
                <a:buFontTx/>
                <a:buBlip>
                  <a:blip r:embed="rId3"/>
                </a:buBlip>
                <a:defRPr/>
              </a:pPr>
              <a:endParaRPr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198245" y="381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小结：有了</a:t>
            </a:r>
            <a:r>
              <a:rPr lang="en-US" altLang="zh-C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CASHL</a:t>
            </a:r>
            <a:r>
              <a:rPr lang="zh-CN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云服务</a:t>
            </a:r>
            <a:r>
              <a:rPr lang="en-US" altLang="zh-C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幼圆" pitchFamily="49" charset="-122"/>
              </a:rPr>
              <a:t>…</a:t>
            </a:r>
            <a:endParaRPr lang="zh-CN" altLang="zh-C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45" y="5301208"/>
            <a:ext cx="78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相当于您拥有了可以无限扩充、无限收藏的大型私人图书馆。</a:t>
            </a:r>
            <a:endParaRPr lang="zh-CN" altLang="en-US" sz="3600" b="1" dirty="0">
              <a:solidFill>
                <a:srgbClr val="7030A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0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576427" y="2420888"/>
            <a:ext cx="1292662" cy="374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7030A0"/>
                </a:solidFill>
              </a:rPr>
              <a:t>谢 谢   ！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857364"/>
            <a:ext cx="864096" cy="810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43174" y="1643050"/>
            <a:ext cx="3945311" cy="30931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 smtClean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独特的</a:t>
            </a:r>
            <a:r>
              <a:rPr lang="en-US" altLang="zh-CN" sz="5400" dirty="0" smtClean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</a:t>
            </a:r>
          </a:p>
          <a:p>
            <a:pPr algn="ctr">
              <a:lnSpc>
                <a:spcPct val="130000"/>
              </a:lnSpc>
            </a:pPr>
            <a:r>
              <a:rPr lang="zh-CN" altLang="en-US" sz="4800" dirty="0" smtClean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将为您提供</a:t>
            </a:r>
            <a:endParaRPr lang="en-US" altLang="zh-CN" sz="4800" dirty="0" smtClean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dirty="0" smtClean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独特的服务</a:t>
            </a:r>
            <a:endParaRPr lang="zh-CN" alt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3174" y="1571612"/>
            <a:ext cx="5658422" cy="381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云服务</a:t>
            </a:r>
            <a:r>
              <a:rPr lang="zh-CN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用户服务体系</a:t>
            </a:r>
            <a:endParaRPr lang="en-US" altLang="zh-CN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22" name="TextBox 21"/>
          <p:cNvSpPr txBox="1"/>
          <p:nvPr/>
        </p:nvSpPr>
        <p:spPr>
          <a:xfrm>
            <a:off x="923475" y="2132856"/>
            <a:ext cx="1632301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管理机构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7753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管理中心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9964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专家组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589" y="3927391"/>
            <a:ext cx="492443" cy="1656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C00000"/>
                </a:solidFill>
              </a:rPr>
              <a:t>指导委员会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>
            <a:off x="1610757" y="3442476"/>
            <a:ext cx="214153" cy="432048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589" y="3033187"/>
            <a:ext cx="137217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 指导  决策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50508" y="620689"/>
            <a:ext cx="5414617" cy="604867"/>
            <a:chOff x="681382" y="2088231"/>
            <a:chExt cx="5414617" cy="604867"/>
          </a:xfrm>
        </p:grpSpPr>
        <p:sp>
          <p:nvSpPr>
            <p:cNvPr id="21" name="矩形 20"/>
            <p:cNvSpPr/>
            <p:nvPr/>
          </p:nvSpPr>
          <p:spPr>
            <a:xfrm>
              <a:off x="681382" y="2088231"/>
              <a:ext cx="5414617" cy="6048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681382" y="2088231"/>
              <a:ext cx="5414617" cy="604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113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000" kern="1200" dirty="0" smtClean="0"/>
                <a:t>CASHL</a:t>
              </a:r>
              <a:r>
                <a:rPr lang="zh-CN" altLang="en-US" sz="3000" kern="1200" dirty="0" smtClean="0"/>
                <a:t>的服务馆和合作伙伴</a:t>
              </a:r>
              <a:endParaRPr lang="zh-CN" altLang="en-US" sz="3000" kern="1200" dirty="0"/>
            </a:p>
          </p:txBody>
        </p:sp>
      </p:grpSp>
      <p:sp>
        <p:nvSpPr>
          <p:cNvPr id="25" name="椭圆 24"/>
          <p:cNvSpPr/>
          <p:nvPr/>
        </p:nvSpPr>
        <p:spPr>
          <a:xfrm>
            <a:off x="819222" y="548680"/>
            <a:ext cx="752984" cy="720071"/>
          </a:xfrm>
          <a:prstGeom prst="ellipse">
            <a:avLst/>
          </a:prstGeom>
        </p:spPr>
        <p:style>
          <a:lnRef idx="2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370570" y="4926938"/>
            <a:ext cx="36497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 中国社会科学院、上海图书馆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572140"/>
            <a:ext cx="5495925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24329" y="1995986"/>
            <a:ext cx="492443" cy="289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dist"/>
            <a:r>
              <a:rPr lang="en-US" altLang="zh-CN" sz="2000" b="1" spc="600" dirty="0" smtClean="0">
                <a:solidFill>
                  <a:srgbClr val="C00000"/>
                </a:solidFill>
              </a:rPr>
              <a:t>70</a:t>
            </a:r>
            <a:r>
              <a:rPr lang="zh-CN" altLang="en-US" sz="2000" b="1" spc="600" dirty="0" smtClean="0">
                <a:solidFill>
                  <a:srgbClr val="C00000"/>
                </a:solidFill>
              </a:rPr>
              <a:t>家文科专款院校</a:t>
            </a:r>
            <a:endParaRPr lang="zh-CN" altLang="en-US" sz="2000" b="1" spc="600" dirty="0">
              <a:solidFill>
                <a:srgbClr val="C00000"/>
              </a:solidFill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6643702" y="2214554"/>
            <a:ext cx="785818" cy="28575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35058" y="4687129"/>
            <a:ext cx="2686725" cy="670697"/>
            <a:chOff x="3835058" y="4266967"/>
            <a:chExt cx="2686725" cy="670697"/>
          </a:xfrm>
        </p:grpSpPr>
        <p:sp>
          <p:nvSpPr>
            <p:cNvPr id="6" name="左大括号 5"/>
            <p:cNvSpPr/>
            <p:nvPr/>
          </p:nvSpPr>
          <p:spPr>
            <a:xfrm rot="16200000">
              <a:off x="5078197" y="3023828"/>
              <a:ext cx="200448" cy="2686725"/>
            </a:xfrm>
            <a:prstGeom prst="leftBrace">
              <a:avLst>
                <a:gd name="adj1" fmla="val 8333"/>
                <a:gd name="adj2" fmla="val 5259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7816" y="4475999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</a:rPr>
                <a:t>三级服务体系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56084" y="3956417"/>
            <a:ext cx="124005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全国中心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3959" y="3971835"/>
            <a:ext cx="126241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区域中心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2333" y="3956417"/>
            <a:ext cx="128501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学科中心（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个）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0496" y="3071810"/>
            <a:ext cx="2357454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C00000"/>
                </a:solidFill>
              </a:rPr>
              <a:t>文献传递系统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5000628" y="3571876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000364" y="1928802"/>
            <a:ext cx="3557778" cy="1143008"/>
            <a:chOff x="3000364" y="1928802"/>
            <a:chExt cx="3557778" cy="114300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1928802"/>
              <a:ext cx="73342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组合 32"/>
            <p:cNvGrpSpPr/>
            <p:nvPr/>
          </p:nvGrpSpPr>
          <p:grpSpPr>
            <a:xfrm>
              <a:off x="3857620" y="1928802"/>
              <a:ext cx="2700522" cy="1143008"/>
              <a:chOff x="3857620" y="1928802"/>
              <a:chExt cx="2700522" cy="114300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0" y="1928802"/>
                <a:ext cx="2700522" cy="80702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2" name="下箭头 31"/>
              <p:cNvSpPr/>
              <p:nvPr/>
            </p:nvSpPr>
            <p:spPr>
              <a:xfrm>
                <a:off x="5000628" y="2714620"/>
                <a:ext cx="285752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24334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26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简介</a:t>
            </a:r>
          </a:p>
        </p:txBody>
      </p:sp>
      <p:sp>
        <p:nvSpPr>
          <p:cNvPr id="10" name="矩形 9"/>
          <p:cNvSpPr/>
          <p:nvPr/>
        </p:nvSpPr>
        <p:spPr>
          <a:xfrm>
            <a:off x="778678" y="1484783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9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4913176"/>
            <a:ext cx="8055220" cy="15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 dirty="0" smtClean="0">
                <a:solidFill>
                  <a:srgbClr val="000066"/>
                </a:solidFill>
                <a:latin typeface="+mn-ea"/>
              </a:rPr>
              <a:t>外文期刊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：</a:t>
            </a:r>
            <a:r>
              <a:rPr lang="en-US" altLang="zh-CN" sz="2600" b="1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600" b="1" dirty="0" smtClean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余种，全部分藏在</a:t>
            </a:r>
            <a:r>
              <a:rPr lang="zh-CN" altLang="en-US" sz="2600" dirty="0">
                <a:solidFill>
                  <a:srgbClr val="FF0000"/>
                </a:solidFill>
                <a:latin typeface="+mn-ea"/>
              </a:rPr>
              <a:t>17个中心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</a:rPr>
              <a:t>馆。</a:t>
            </a:r>
            <a:r>
              <a:rPr lang="zh-CN" altLang="en-US" sz="2600" dirty="0" smtClean="0">
                <a:solidFill>
                  <a:srgbClr val="002060"/>
                </a:solidFill>
                <a:latin typeface="+mn-ea"/>
              </a:rPr>
              <a:t>其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中被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</a:rPr>
              <a:t>ISI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</a:rPr>
              <a:t>的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</a:rPr>
              <a:t>SSCI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</a:rPr>
              <a:t>和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</a:rPr>
              <a:t> A&amp;HCI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收录的核心刊</a:t>
            </a:r>
            <a:r>
              <a:rPr lang="en-US" altLang="zh-CN" sz="2600" dirty="0" smtClean="0">
                <a:solidFill>
                  <a:srgbClr val="000066"/>
                </a:solidFill>
                <a:latin typeface="+mn-ea"/>
              </a:rPr>
              <a:t>4849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种，包含了</a:t>
            </a:r>
            <a:r>
              <a:rPr lang="en-US" altLang="zh-CN" sz="2600" dirty="0" smtClean="0">
                <a:solidFill>
                  <a:srgbClr val="000066"/>
                </a:solidFill>
                <a:latin typeface="+mn-ea"/>
              </a:rPr>
              <a:t>SSCI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和</a:t>
            </a:r>
            <a:r>
              <a:rPr lang="en-US" altLang="zh-CN" sz="2600" dirty="0" smtClean="0">
                <a:solidFill>
                  <a:srgbClr val="000066"/>
                </a:solidFill>
                <a:latin typeface="+mn-ea"/>
              </a:rPr>
              <a:t> A&amp;HCI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</a:rPr>
              <a:t>的全部期刊。</a:t>
            </a:r>
            <a:endParaRPr lang="zh-CN" altLang="en-US" sz="2600" dirty="0">
              <a:solidFill>
                <a:srgbClr val="000066"/>
              </a:solidFill>
              <a:latin typeface="+mn-ea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13030" y="2105298"/>
            <a:ext cx="1525191" cy="2394800"/>
            <a:chOff x="336" y="1228"/>
            <a:chExt cx="1200" cy="1604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6" y="1228"/>
              <a:ext cx="1200" cy="1604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43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期 刊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445" y="1592960"/>
            <a:ext cx="612068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3221"/>
            <a:ext cx="6142333" cy="26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0938042"/>
              </p:ext>
            </p:extLst>
          </p:nvPr>
        </p:nvGraphicFramePr>
        <p:xfrm>
          <a:off x="2721446" y="1592960"/>
          <a:ext cx="6048671" cy="332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08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48680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CASHL</a:t>
            </a:r>
            <a:r>
              <a:rPr lang="zh-CN" altLang="en-US" sz="3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资源</a:t>
            </a:r>
            <a:endParaRPr lang="zh-CN" altLang="en-US" sz="36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13030" y="2105298"/>
            <a:ext cx="1525191" cy="2394800"/>
            <a:chOff x="336" y="1228"/>
            <a:chExt cx="1200" cy="1604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36" y="1228"/>
              <a:ext cx="1200" cy="1604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43" y="1440"/>
              <a:ext cx="5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期 刊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376736" y="2091011"/>
            <a:ext cx="1525191" cy="2408237"/>
            <a:chOff x="1296" y="1219"/>
            <a:chExt cx="1200" cy="1613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1296" y="1219"/>
              <a:ext cx="1200" cy="1613"/>
            </a:xfrm>
            <a:prstGeom prst="chevron">
              <a:avLst>
                <a:gd name="adj" fmla="val 25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3000">
                <a:latin typeface="Times New Roman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659" y="1440"/>
              <a:ext cx="509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1pPr>
              <a:lvl2pPr marL="742950" indent="-28575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2pPr>
              <a:lvl3pPr marL="11430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3pPr>
              <a:lvl4pPr marL="16002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4pPr>
              <a:lvl5pPr marL="2057400" indent="-228600"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80000"/>
                <a:buFont typeface="Wingdings" pitchFamily="2" charset="2"/>
                <a:buChar char="Ø"/>
                <a:defRPr sz="2800">
                  <a:solidFill>
                    <a:schemeClr val="bg2"/>
                  </a:solidFill>
                  <a:latin typeface="Times New Roman" pitchFamily="18" charset="0"/>
                  <a:ea typeface="幼圆" pitchFamily="49" charset="-122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zh-CN" altLang="en-US" sz="3000" b="1" dirty="0" smtClean="0">
                  <a:solidFill>
                    <a:schemeClr val="bg1"/>
                  </a:solidFill>
                </a:rPr>
                <a:t>外 文 图 书</a:t>
              </a:r>
              <a:endParaRPr lang="zh-CN" altLang="en-US" sz="3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001455" y="5013176"/>
            <a:ext cx="7834808" cy="145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bg2"/>
                </a:solidFill>
                <a:latin typeface="Times New Roman" pitchFamily="18" charset="0"/>
                <a:ea typeface="幼圆" pitchFamily="49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chemeClr val="bg2"/>
              </a:buClr>
              <a:buSzPct val="75000"/>
            </a:pPr>
            <a:r>
              <a:rPr lang="zh-CN" altLang="en-US" sz="2600" dirty="0" smtClean="0">
                <a:solidFill>
                  <a:srgbClr val="000066"/>
                </a:solidFill>
                <a:latin typeface="+mn-ea"/>
                <a:ea typeface="+mn-ea"/>
              </a:rPr>
              <a:t>截止到</a:t>
            </a:r>
            <a:r>
              <a:rPr lang="en-US" altLang="zh-CN" sz="2600" dirty="0" smtClean="0">
                <a:solidFill>
                  <a:srgbClr val="000066"/>
                </a:solidFill>
                <a:latin typeface="+mn-ea"/>
                <a:ea typeface="+mn-ea"/>
              </a:rPr>
              <a:t>2013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  <a:ea typeface="+mn-ea"/>
              </a:rPr>
              <a:t>年底，外文图书积累到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  <a:ea typeface="+mn-ea"/>
              </a:rPr>
              <a:t>129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</a:rPr>
              <a:t>万</a:t>
            </a:r>
            <a:r>
              <a:rPr lang="zh-CN" altLang="en-US" sz="2600" dirty="0">
                <a:solidFill>
                  <a:srgbClr val="000066"/>
                </a:solidFill>
                <a:latin typeface="+mn-ea"/>
                <a:ea typeface="+mn-ea"/>
              </a:rPr>
              <a:t>种，分散收藏在</a:t>
            </a:r>
            <a:r>
              <a:rPr lang="zh-CN" altLang="en-US" sz="2600" dirty="0">
                <a:solidFill>
                  <a:srgbClr val="FF0000"/>
                </a:solidFill>
                <a:latin typeface="+mn-ea"/>
                <a:ea typeface="+mn-ea"/>
              </a:rPr>
              <a:t>70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</a:rPr>
              <a:t>家文专院校</a:t>
            </a:r>
            <a:r>
              <a:rPr lang="zh-CN" altLang="en-US" sz="2600" dirty="0" smtClean="0">
                <a:solidFill>
                  <a:srgbClr val="000066"/>
                </a:solidFill>
                <a:latin typeface="+mn-ea"/>
                <a:ea typeface="+mn-ea"/>
              </a:rPr>
              <a:t>图书馆</a:t>
            </a:r>
            <a:r>
              <a:rPr lang="zh-CN" altLang="en-US" sz="2600" dirty="0">
                <a:solidFill>
                  <a:srgbClr val="000066"/>
                </a:solidFill>
                <a:latin typeface="+mn-ea"/>
                <a:ea typeface="+mn-ea"/>
              </a:rPr>
              <a:t>。</a:t>
            </a:r>
          </a:p>
        </p:txBody>
      </p:sp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8140420"/>
              </p:ext>
            </p:extLst>
          </p:nvPr>
        </p:nvGraphicFramePr>
        <p:xfrm>
          <a:off x="4066042" y="1636511"/>
          <a:ext cx="4414489" cy="331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95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CASHL培训-最终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CASHL培训-最终版</Template>
  <TotalTime>3</TotalTime>
  <Words>4898</Words>
  <Application>Microsoft Office PowerPoint</Application>
  <PresentationFormat>全屏显示(4:3)</PresentationFormat>
  <Paragraphs>654</Paragraphs>
  <Slides>54</Slides>
  <Notes>50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6" baseType="lpstr">
      <vt:lpstr>CASHL培训-最终版</vt:lpstr>
      <vt:lpstr>BMP 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SkyUN.Org</dc:creator>
  <cp:lastModifiedBy>library</cp:lastModifiedBy>
  <cp:revision>2</cp:revision>
  <dcterms:created xsi:type="dcterms:W3CDTF">2014-10-13T07:34:37Z</dcterms:created>
  <dcterms:modified xsi:type="dcterms:W3CDTF">2014-10-17T05:47:04Z</dcterms:modified>
</cp:coreProperties>
</file>