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48"/>
  </p:handoutMasterIdLst>
  <p:sldIdLst>
    <p:sldId id="256" r:id="rId3"/>
    <p:sldId id="293" r:id="rId4"/>
    <p:sldId id="267" r:id="rId5"/>
    <p:sldId id="316" r:id="rId6"/>
    <p:sldId id="266" r:id="rId7"/>
    <p:sldId id="258" r:id="rId8"/>
    <p:sldId id="259" r:id="rId9"/>
    <p:sldId id="260" r:id="rId10"/>
    <p:sldId id="264" r:id="rId11"/>
    <p:sldId id="263" r:id="rId12"/>
    <p:sldId id="265" r:id="rId13"/>
    <p:sldId id="304" r:id="rId14"/>
    <p:sldId id="261" r:id="rId15"/>
    <p:sldId id="303" r:id="rId16"/>
    <p:sldId id="292" r:id="rId17"/>
    <p:sldId id="269" r:id="rId18"/>
    <p:sldId id="270" r:id="rId19"/>
    <p:sldId id="271" r:id="rId20"/>
    <p:sldId id="272" r:id="rId21"/>
    <p:sldId id="273" r:id="rId22"/>
    <p:sldId id="286" r:id="rId23"/>
    <p:sldId id="301" r:id="rId24"/>
    <p:sldId id="285" r:id="rId26"/>
    <p:sldId id="298" r:id="rId27"/>
    <p:sldId id="279" r:id="rId28"/>
    <p:sldId id="275" r:id="rId29"/>
    <p:sldId id="274" r:id="rId30"/>
    <p:sldId id="280" r:id="rId31"/>
    <p:sldId id="278" r:id="rId32"/>
    <p:sldId id="281" r:id="rId33"/>
    <p:sldId id="305" r:id="rId34"/>
    <p:sldId id="287" r:id="rId35"/>
    <p:sldId id="288" r:id="rId36"/>
    <p:sldId id="289" r:id="rId37"/>
    <p:sldId id="290" r:id="rId38"/>
    <p:sldId id="283" r:id="rId39"/>
    <p:sldId id="284" r:id="rId40"/>
    <p:sldId id="295" r:id="rId41"/>
    <p:sldId id="282" r:id="rId42"/>
    <p:sldId id="294" r:id="rId43"/>
    <p:sldId id="306" r:id="rId44"/>
    <p:sldId id="307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8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4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5E28-84CB-1641-9E06-15CA17D27CA8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1724A-0EA5-BE4E-8071-D667D0FA2451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94C41-8148-2841-88D8-8F6C5221325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D8630-3465-C44C-BC8D-E1D8839D79F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D8630-3465-C44C-BC8D-E1D8839D79F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A5051-316B-BF4C-96C9-4F970FA504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D76E6-7F30-534D-AB92-B7CA12BE0EB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://orchid.org/0000-0003-4266-6620" TargetMode="External"/><Relationship Id="rId2" Type="http://schemas.openxmlformats.org/officeDocument/2006/relationships/hyperlink" Target="mailto:cwlee@wspc.com.sg" TargetMode="Externa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publishers.org.uk/policy-and-news/policy-and-parliament/submissions/2016/the-role-of-hybrid-journals-in-supporting-open-access-april-201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nature.com/nature/focus/accessdebate/19.html" TargetMode="External"/><Relationship Id="rId1" Type="http://schemas.openxmlformats.org/officeDocument/2006/relationships/hyperlink" Target="https://scholarlykitchen.sspnet.org/2014/08/05/is-open-access-a-cause-or-an-effect/" TargetMode="Externa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hyperlink" Target="http://thinkchecksubmit.org/" TargetMode="External"/><Relationship Id="rId2" Type="http://schemas.openxmlformats.org/officeDocument/2006/relationships/hyperlink" Target="https://web.archive.org/web/20170111172313/https:/scholarlyoa.com/other-pages/hijacked-journals/" TargetMode="External"/><Relationship Id="rId1" Type="http://schemas.openxmlformats.org/officeDocument/2006/relationships/hyperlink" Target="http://web.archive.org/web/20170111172309/https:/scholarlyoa.com/individual-journals/" TargetMode="Externa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://dx.doi.org/10.1142/9921" TargetMode="External"/><Relationship Id="rId5" Type="http://schemas.openxmlformats.org/officeDocument/2006/relationships/hyperlink" Target="http://dx.doi.org/10.1142/9878" TargetMode="External"/><Relationship Id="rId4" Type="http://schemas.openxmlformats.org/officeDocument/2006/relationships/hyperlink" Target="http://dx.doi.org/10.1142/9581" TargetMode="External"/><Relationship Id="rId3" Type="http://schemas.openxmlformats.org/officeDocument/2006/relationships/hyperlink" Target="http://dx.doi.org/10.1142/9441" TargetMode="Externa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://www.worldscientific.com/worldscibooks/10.1142/8156" TargetMode="External"/><Relationship Id="rId3" Type="http://schemas.openxmlformats.org/officeDocument/2006/relationships/hyperlink" Target="http://dx.doi.org/10.1142/p605" TargetMode="Externa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hyperlink" Target="https://www.liwenbianji.cn/" TargetMode="External"/><Relationship Id="rId1" Type="http://schemas.openxmlformats.org/officeDocument/2006/relationships/hyperlink" Target="http://www.editage.cn/" TargetMode="Externa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hyperlink" Target="http://orcid.org)/" TargetMode="Externa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jpeg"/><Relationship Id="rId3" Type="http://schemas.openxmlformats.org/officeDocument/2006/relationships/image" Target="../media/image45.png"/><Relationship Id="rId2" Type="http://schemas.openxmlformats.org/officeDocument/2006/relationships/hyperlink" Target="http://www.ithenticate.com/" TargetMode="External"/><Relationship Id="rId1" Type="http://schemas.openxmlformats.org/officeDocument/2006/relationships/hyperlink" Target="http://www.crossref.org/crosscheck/crosscheck_for_researcher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jpeg"/><Relationship Id="rId1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hyperlink" Target="http://www.worldscientific.com/toc/ijmpa/24/supp01#t=toc" TargetMode="External"/><Relationship Id="rId3" Type="http://schemas.openxmlformats.org/officeDocument/2006/relationships/hyperlink" Target="http://www.worldscientific.com/doi/abs/10.1142/S0217751X17300071" TargetMode="External"/><Relationship Id="rId2" Type="http://schemas.openxmlformats.org/officeDocument/2006/relationships/hyperlink" Target="http://www.worldscientific.com/toc/ijmpa/31/33" TargetMode="External"/><Relationship Id="rId1" Type="http://schemas.openxmlformats.org/officeDocument/2006/relationships/hyperlink" Target="http://www.worldscientific.com/toc/ijmpa/31/30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spc="6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开放获取与期刊投稿的</a:t>
            </a:r>
            <a:br>
              <a:rPr lang="en-US" altLang="zh-CN" sz="4800" spc="6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</a:br>
            <a:r>
              <a:rPr lang="zh-CN" altLang="en-US" sz="4800" spc="600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关系及策略</a:t>
            </a:r>
            <a:endParaRPr lang="en-US" sz="4800" spc="600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1738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 err="1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李志偉</a:t>
            </a:r>
            <a:endParaRPr lang="en-US" sz="3500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3500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r>
              <a:rPr lang="zh-CN" altLang="en-US" sz="3500" b="1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世界科技出版公司</a:t>
            </a:r>
            <a:endParaRPr lang="en-US" altLang="zh-CN" sz="3500" b="1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r>
              <a:rPr lang="en-US" dirty="0">
                <a:ea typeface="华文仿宋" panose="02010600040101010101" charset="-122"/>
                <a:cs typeface="华文仿宋" panose="02010600040101010101" charset="-122"/>
                <a:hlinkClick r:id="rId2"/>
              </a:rPr>
              <a:t>cwlee@wspc.com.sg</a:t>
            </a:r>
            <a:endParaRPr lang="en-US" dirty="0"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en-US" dirty="0">
                <a:ea typeface="华文仿宋" panose="02010600040101010101" charset="-122"/>
                <a:cs typeface="华文仿宋" panose="02010600040101010101" charset="-122"/>
                <a:hlinkClick r:id="rId3"/>
              </a:rPr>
              <a:t>http://orcid.org/0000-0003-4266-6620</a:t>
            </a:r>
            <a:r>
              <a:rPr lang="en-US" dirty="0">
                <a:ea typeface="华文仿宋" panose="02010600040101010101" charset="-122"/>
                <a:cs typeface="华文仿宋" panose="02010600040101010101" charset="-122"/>
              </a:rPr>
              <a:t> </a:t>
            </a:r>
            <a:endParaRPr lang="en-US" dirty="0"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10" y="1581787"/>
            <a:ext cx="260595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1004" y="1404982"/>
            <a:ext cx="6620106" cy="461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  <a:buFontTx/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1996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年开始展开电子出版业务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，目前拥有近</a:t>
            </a: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8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000</a:t>
            </a:r>
            <a:r>
              <a:rPr lang="zh-SG" altLang="en-US" sz="28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种电子图书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。众多知名学府已把世界科技的电子图书列入他们的收藏。</a:t>
            </a:r>
            <a:endParaRPr lang="en-SG" altLang="zh-SG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algn="just" eaLnBrk="1" hangingPunct="1">
              <a:lnSpc>
                <a:spcPct val="150000"/>
              </a:lnSpc>
              <a:buClrTx/>
              <a:buFontTx/>
              <a:buNone/>
            </a:pPr>
            <a:endParaRPr lang="en-SG" altLang="zh-SG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algn="just" eaLnBrk="1" hangingPunct="1">
              <a:lnSpc>
                <a:spcPct val="150000"/>
              </a:lnSpc>
              <a:buClrTx/>
              <a:buFontTx/>
              <a:buNone/>
            </a:pP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读者也可通过</a:t>
            </a:r>
            <a:r>
              <a:rPr lang="en-US" altLang="zh-SG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EBSCO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、</a:t>
            </a:r>
            <a:r>
              <a:rPr lang="en-US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ProQuest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、</a:t>
            </a:r>
            <a:r>
              <a:rPr lang="en-US" altLang="zh-SG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Amazon Kindle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、</a:t>
            </a:r>
            <a:r>
              <a:rPr lang="en-US" altLang="zh-SG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Kobo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、</a:t>
            </a:r>
            <a:r>
              <a:rPr lang="en-US" altLang="zh-SG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Apple iBook 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等渠道获取我们的电子图书。</a:t>
            </a:r>
            <a:endParaRPr lang="zh-SG" altLang="en-US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0" y="1407417"/>
            <a:ext cx="5004312" cy="500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677461" y="1443234"/>
            <a:ext cx="6071627" cy="130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世界科技的学术顾问、作者和编辑群以高水准见称。</a:t>
            </a:r>
            <a:endParaRPr lang="zh-SG" altLang="en-US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7461" y="3167857"/>
            <a:ext cx="5938462" cy="2602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安德森教授</a:t>
            </a:r>
            <a:r>
              <a:rPr lang="en-SG" altLang="zh-CN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(P W Anderson)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、杨振宁教授、阿卜杜勒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萨拉姆教授</a:t>
            </a:r>
            <a:r>
              <a:rPr lang="en-SG" altLang="zh-CN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SG" altLang="zh-CN" sz="28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Abdus</a:t>
            </a:r>
            <a:r>
              <a:rPr lang="en-SG" altLang="zh-CN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Salam)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等学界泰斗均是世界科技的作者。</a:t>
            </a:r>
            <a:endParaRPr lang="en-SG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81" y="3140545"/>
            <a:ext cx="5025038" cy="347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03350" y="1240460"/>
            <a:ext cx="6211888" cy="427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每年出版</a:t>
            </a:r>
            <a:r>
              <a:rPr lang="en-US" altLang="zh-SG" sz="28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130</a:t>
            </a:r>
            <a:r>
              <a:rPr lang="zh-SG" altLang="en-US" sz="28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种科技期刊</a:t>
            </a:r>
            <a:endParaRPr lang="en-US" altLang="zh-SG" sz="28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914400" lvl="1" indent="-4572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106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种被</a:t>
            </a:r>
            <a:r>
              <a:rPr lang="en-US" altLang="zh-SG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Web of Science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收录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SG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(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其中有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61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种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收录在</a:t>
            </a:r>
            <a:r>
              <a:rPr lang="en-US" altLang="zh-SG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SCI/SCIE)</a:t>
            </a:r>
            <a:endParaRPr lang="en-US" altLang="zh-SG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914400" lvl="1" indent="-4572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SG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5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种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完全型开放获取期刊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914400" lvl="1" indent="-4572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所有期刋都有电子版</a:t>
            </a:r>
            <a:endParaRPr lang="zh-SG" altLang="en-US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17625" y="1750198"/>
            <a:ext cx="9486900" cy="372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完全型开放获取期刊</a:t>
            </a:r>
            <a:r>
              <a:rPr lang="en-US" altLang="zh-CN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:</a:t>
            </a:r>
            <a:endParaRPr lang="en-US" altLang="zh-CN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/>
            <a:endParaRPr lang="en-US" altLang="zh-CN" sz="2800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International Journal of Modern Physics Conference Series (IJMPCS)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Journal of Advanced Dielectrics (JAD)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Journal of Innovative Optical Health Sciences (JIOHS)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Molecular Frontiers Journal (MFJ)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Reports in Advances of Physical Sciences (RAPS)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5587" y="5000455"/>
            <a:ext cx="3657600" cy="13197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5136" y="896066"/>
            <a:ext cx="8235952" cy="368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分子前沿期刊</a:t>
            </a:r>
            <a:endParaRPr lang="en-SG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Molecular Frontiers Journal (MFJ)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与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Molecular Frontiers Foundation (MFF)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合作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总编辑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Bengt Nord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é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 (Former Chair of the Nobel Committee for Chemistry, Founder of MFF)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管理编辑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Lorie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Karnath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(MFF Chair of Strategic Advisory Board)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编辑委员会包括多位知名学者及诺贝尔奖得主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: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0223" y="1134459"/>
            <a:ext cx="1975775" cy="25783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9161" y="3905555"/>
          <a:ext cx="8867778" cy="233953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33889"/>
                <a:gridCol w="4433889"/>
              </a:tblGrid>
              <a:tr h="504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SG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Roald Hoffmann </a:t>
                      </a:r>
                      <a:endParaRPr lang="en-SG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SG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1981</a:t>
                      </a:r>
                      <a:r>
                        <a:rPr lang="zh-CN" altLang="en-US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年诺贝尔化学奖得主</a:t>
                      </a:r>
                      <a:endParaRPr lang="en-SG" sz="1600" b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Jean-Marie Lehn</a:t>
                      </a:r>
                      <a:r>
                        <a:rPr lang="zh-CN" alt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lang="en-SG" altLang="zh-CN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1987</a:t>
                      </a:r>
                      <a:r>
                        <a:rPr lang="zh-CN" altLang="en-US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年诺贝尔化学奖得主</a:t>
                      </a:r>
                      <a:endParaRPr lang="en-SG" sz="1600" b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SG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Kary</a:t>
                      </a:r>
                      <a:r>
                        <a:rPr lang="en-SG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Banks Mullis</a:t>
                      </a:r>
                      <a:endParaRPr lang="en-SG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SG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1993</a:t>
                      </a:r>
                      <a:r>
                        <a:rPr lang="zh-CN" altLang="en-US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年诺贝尔化学奖得主</a:t>
                      </a:r>
                      <a:endParaRPr lang="en-SG" sz="1600" b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Sir Tim Hunt, FRS,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FMedSci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2001</a:t>
                      </a:r>
                      <a:r>
                        <a:rPr lang="zh-CN" altLang="en-US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年诺贝尔化学奖得主</a:t>
                      </a:r>
                      <a:endParaRPr lang="en-SG" sz="1600" b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Jack W.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Szostak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SG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2009</a:t>
                      </a:r>
                      <a:r>
                        <a:rPr lang="zh-CN" altLang="en-US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年诺贝尔生理学或医学奖得主</a:t>
                      </a:r>
                      <a:endParaRPr lang="en-SG" sz="1600" b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Arieh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Warshel</a:t>
                      </a:r>
                      <a:r>
                        <a:rPr lang="en-U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endParaRPr 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2013</a:t>
                      </a:r>
                      <a:r>
                        <a:rPr lang="zh-CN" altLang="en-US" sz="1600" b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年诺贝尔化学奖得主</a:t>
                      </a:r>
                      <a:endParaRPr lang="en-SG" sz="1600" b="0" dirty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716" y="4504986"/>
            <a:ext cx="1290668" cy="12700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开放获取简介</a:t>
            </a:r>
            <a:endParaRPr lang="en-US" b="1" spc="6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</a:t>
            </a:r>
            <a:r>
              <a:rPr lang="en-US" altLang="zh-CN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Open Access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（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OA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）是指研究成果在网上可以免费自由获取。 </a:t>
            </a:r>
            <a:endParaRPr lang="en-SG" altLang="zh-CN" sz="30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但使用方可能会受到一定限制（例如某些版权和许可限制）。</a:t>
            </a:r>
            <a:endParaRPr lang="en-US" altLang="zh-CN" sz="30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开放获取重点在于</a:t>
            </a:r>
            <a:r>
              <a:rPr lang="zh-CN" altLang="en-US" sz="3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获取</a:t>
            </a: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，而与研究成果文章的其他本质，如</a:t>
            </a:r>
            <a:endParaRPr lang="en-US" altLang="zh-CN" sz="30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范围</a:t>
            </a: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质量</a:t>
            </a: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同行评审过程</a:t>
            </a: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685800" lvl="3">
              <a:lnSpc>
                <a:spcPct val="17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商业模式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685800" lvl="3">
              <a:lnSpc>
                <a:spcPct val="17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出版商是否商业性或非营利性</a:t>
            </a:r>
            <a:endParaRPr lang="en-US" altLang="zh-CN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3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没有直接关系</a:t>
            </a:r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!</a:t>
            </a:r>
            <a:endParaRPr lang="en-US" altLang="zh-CN" sz="30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1792" y="242888"/>
            <a:ext cx="3493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</a:t>
            </a:r>
            <a:r>
              <a:rPr 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简介</a:t>
            </a:r>
            <a:endParaRPr 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0812" y="4857179"/>
            <a:ext cx="3657600" cy="13197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金色开放获取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Gold Open Access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一开始便以开放获取的形式发表文章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需要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支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付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文章处理费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Article Processing Charge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（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APC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）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版权一般根据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CC-BY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或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CC-BY-NC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归属作者所有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绿色开放获取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Green Open Access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作者在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传统订阅型期刊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发表文章的同时，根据出版商条款可将已接纳文稿的某一版本转存至资源库或网站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不需要付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APC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/>
            <a:endParaRPr lang="en-US" sz="28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1792" y="242888"/>
            <a:ext cx="3493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</a:t>
            </a:r>
            <a:r>
              <a:rPr lang="en-US" sz="40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简介</a:t>
            </a:r>
            <a:endParaRPr 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5266" y="1680627"/>
            <a:ext cx="447459" cy="699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12" y="4001294"/>
            <a:ext cx="435864" cy="6810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32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以金色开放获取发表文章</a:t>
            </a:r>
            <a:r>
              <a:rPr lang="zh-SG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，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期刊选择可分为两大类：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231775" lvl="1" indent="-231775">
              <a:lnSpc>
                <a:spcPct val="150000"/>
              </a:lnSpc>
              <a:spcBef>
                <a:spcPts val="1000"/>
              </a:spcBef>
            </a:pP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完全型开放获取期刊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Fully Open Access Journal</a:t>
            </a:r>
            <a:endParaRPr lang="en-US" altLang="zh-CN" b="1" dirty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所有文章以金色开放获取发表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期刊以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APC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或其他赞助收入维持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231775" lvl="1" indent="-231775">
              <a:lnSpc>
                <a:spcPct val="150000"/>
              </a:lnSpc>
              <a:spcBef>
                <a:spcPts val="1000"/>
              </a:spcBef>
            </a:pP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混合型开放获取期刊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Hybrid Journal</a:t>
            </a:r>
            <a:endParaRPr lang="en-US" altLang="zh-CN" b="1" dirty="0">
              <a:solidFill>
                <a:schemeClr val="bg2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在传统订阅型期刊中有部份文章以金色开放获取发表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800100" lvl="2" indent="-342900">
              <a:lnSpc>
                <a:spcPct val="15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期刊主要以订阅收入维持</a:t>
            </a: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， 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APC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是额外收入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lvl="1" indent="-457200">
              <a:spcBef>
                <a:spcPts val="1000"/>
              </a:spcBef>
            </a:pPr>
            <a:endParaRPr lang="en-US" altLang="zh-CN" sz="28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1792" y="242888"/>
            <a:ext cx="3493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</a:t>
            </a:r>
            <a:r>
              <a:rPr lang="en-US" sz="40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简介</a:t>
            </a:r>
            <a:endParaRPr 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55462" y="3314661"/>
            <a:ext cx="1665923" cy="26030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混合型开放获取期刊对开放获取的重要性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Ref: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  <a:hlinkClick r:id="rId1"/>
              </a:rPr>
              <a:t>The Role of Hybrid Journals in Supporting Open Access (April 2016)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,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</a:rPr>
              <a:t>英国出版商协会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开放获取在混合型期刊的增长最快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混合型期刊已在长期发展中建立起一定声誉，故为作者首选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可持续性发展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altLang="zh-CN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1792" y="242888"/>
            <a:ext cx="3493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</a:t>
            </a:r>
            <a:r>
              <a:rPr lang="en-US" sz="40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简介</a:t>
            </a:r>
            <a:endParaRPr 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世界科技出版公司简介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对开放获取与引用及影响因子关系的一般看法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Ref: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  <a:hlinkClick r:id="rId1"/>
              </a:rPr>
              <a:t>Is Open Access a Cause or an Effect?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Scholarly Kitchen 2014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问题：无法从引用次数的多寡得出非常明确的结论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原因：没有一个客观、完善的考量方法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  <a:sym typeface="+mn-ea"/>
              </a:rPr>
              <a:t>Ref: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  <a:sym typeface="+mn-ea"/>
                <a:hlinkClick r:id="rId2"/>
              </a:rPr>
              <a:t>Do Open Access journals have impact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  <a:sym typeface="+mn-ea"/>
              </a:rPr>
              <a:t>? – Nature 2018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影响力：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开放获取期刊与非开放获取期刊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不存在显著差异</a:t>
            </a:r>
            <a:endParaRPr lang="en-SG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读者群：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潜在读者群的扩张不一定会改变期刊的影响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1792" y="242888"/>
            <a:ext cx="3493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</a:t>
            </a:r>
            <a:r>
              <a:rPr lang="en-US" sz="40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简介</a:t>
            </a:r>
            <a:endParaRPr 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掠夺性出版商与期刊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- Beall List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lvl="2" indent="0">
              <a:spcBef>
                <a:spcPts val="1000"/>
              </a:spcBef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https://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scholarlyoa.com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/2016/01/05/bealls-list-of-predatory-publishers-2016/ 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buNone/>
            </a:pPr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95" y="2768046"/>
            <a:ext cx="4010378" cy="312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377" y="2780651"/>
            <a:ext cx="3655880" cy="3417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1" y="2735031"/>
            <a:ext cx="3388257" cy="3508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41792" y="242888"/>
            <a:ext cx="3493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</a:t>
            </a:r>
            <a:r>
              <a:rPr lang="en-US" sz="40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简介</a:t>
            </a:r>
            <a:endParaRPr 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102" y="1107276"/>
            <a:ext cx="1582998" cy="1176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589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>
              <a:buNone/>
            </a:pPr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>
              <a:buNone/>
            </a:pPr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>
              <a:buNone/>
            </a:pPr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0" indent="0">
              <a:buNone/>
            </a:pPr>
            <a:endParaRPr lang="en-US" sz="18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en-US" sz="1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hlinkClick r:id="rId1"/>
              </a:rPr>
              <a:t>http://web.archive.org/web/20170111172309/https://scholarlyoa.com/individual-journals/</a:t>
            </a:r>
            <a:endParaRPr lang="en-US" sz="18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en-US" sz="1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hlinkClick r:id="rId2"/>
              </a:rPr>
              <a:t>https://web.archive.org/web/20170111172313/https://scholarlyoa.com/other-pages/hijacked-journals/</a:t>
            </a:r>
            <a:endParaRPr lang="en-US" sz="18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en-US" sz="1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hlinkClick r:id="rId3"/>
              </a:rPr>
              <a:t>http://thinkchecksubmit.org</a:t>
            </a:r>
            <a:endParaRPr lang="en-US" sz="18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en-US" sz="18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1792" y="242888"/>
            <a:ext cx="3493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</a:t>
            </a:r>
            <a:r>
              <a:rPr lang="en-US" sz="40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简介</a:t>
            </a:r>
            <a:endParaRPr 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3317"/>
            <a:ext cx="5912897" cy="2290597"/>
          </a:xfrm>
          <a:prstGeom prst="rect">
            <a:avLst/>
          </a:prstGeom>
          <a:ln w="12700" cmpd="sng">
            <a:solidFill>
              <a:schemeClr val="accent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5549900"/>
            <a:ext cx="4895088" cy="359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84" y="1246467"/>
            <a:ext cx="4277807" cy="339744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64" y="1046718"/>
            <a:ext cx="1582998" cy="117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0534" y="1246467"/>
            <a:ext cx="4500563" cy="877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掠夺性出版商与期刊</a:t>
            </a:r>
            <a:r>
              <a:rPr lang="en-US" altLang="zh-CN" sz="2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—Beall List</a:t>
            </a:r>
            <a:endParaRPr lang="en-US" sz="2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S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67140"/>
            <a:ext cx="3305176" cy="4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开放获取电子书</a:t>
            </a:r>
            <a:endParaRPr lang="en-US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361769"/>
            <a:ext cx="1442323" cy="223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7" y="2362169"/>
            <a:ext cx="1524000" cy="223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4894" y="2379946"/>
            <a:ext cx="343213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欧洲核子研究中心</a:t>
            </a:r>
            <a:endParaRPr lang="en-SG" altLang="zh-CN" sz="20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60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年实验与发现</a:t>
            </a:r>
            <a:endParaRPr lang="en-SG" altLang="zh-CN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dirty="0"/>
              <a:t>60 Years of CERN Experiments and Discoveries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http://dx.doi.org/10.1142/9441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21669" y="2163824"/>
            <a:ext cx="343213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高亮度大型强子对撞机</a:t>
            </a:r>
            <a:endParaRPr lang="en-SG" altLang="zh-CN" sz="20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照亮宇宙之谜的新机器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dirty="0"/>
              <a:t>The High Luminosity Large Hardon Collider: The New Machine for Illuminating the Mysteries of Universe</a:t>
            </a:r>
            <a:endParaRPr lang="en-US" dirty="0"/>
          </a:p>
          <a:p>
            <a:r>
              <a:rPr lang="en-US" dirty="0">
                <a:hlinkClick r:id="rId4"/>
              </a:rPr>
              <a:t>http://dx.doi.org/10.1142/9581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378" y="4788857"/>
            <a:ext cx="87025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粒子物理标准理论：欧洲核子研究中心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60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The Standard Theory of Particle Physics: 60 Years of CERN </a:t>
            </a:r>
            <a:r>
              <a:rPr lang="en-US" dirty="0">
                <a:hlinkClick r:id="rId5"/>
              </a:rPr>
              <a:t>http://dx.doi.org/10.1142/9878</a:t>
            </a:r>
            <a:endParaRPr lang="en-US" dirty="0"/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技术与研究：欧洲核子研究中心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60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年技术成果</a:t>
            </a:r>
            <a:endParaRPr lang="en-SG" altLang="zh-CN" sz="16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Technology Meet Research: 60 Years of Technological Achievements at CERN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hlinkClick r:id="rId6"/>
              </a:rPr>
              <a:t>http://dx.doi.org/10.1142/9921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41792" y="242888"/>
            <a:ext cx="3493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</a:t>
            </a:r>
            <a:r>
              <a:rPr lang="en-US" sz="40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简介</a:t>
            </a:r>
            <a:endParaRPr 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607" y="2393949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CC BY (Attribution)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SG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署名</a:t>
            </a:r>
            <a:endParaRPr lang="en-SG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SG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SG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SG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SG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SG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最具通融性的许可</a:t>
            </a:r>
            <a:endParaRPr lang="en-SG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最大限度地传播和使用许可材料</a:t>
            </a:r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SG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54262"/>
            <a:ext cx="556285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CC BY-NC (Attribution-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NonCommercial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SG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署名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非商业性</a:t>
            </a:r>
            <a:endParaRPr lang="en-SG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2400" i="1" dirty="0">
              <a:latin typeface="+mj-lt"/>
            </a:endParaRPr>
          </a:p>
          <a:p>
            <a:pPr marL="0" indent="0">
              <a:lnSpc>
                <a:spcPct val="170000"/>
              </a:lnSpc>
              <a:buNone/>
            </a:pPr>
            <a:endParaRPr lang="en-SG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endParaRPr lang="en-SG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在此基础上产生的新作品必须注明原创作者</a:t>
            </a:r>
            <a:endParaRPr lang="en-SG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无需以相同条款为其衍生作品注册许可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1792" y="242888"/>
            <a:ext cx="3493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开放获取</a:t>
            </a:r>
            <a:r>
              <a:rPr lang="en-US" sz="40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简介</a:t>
            </a:r>
            <a:endParaRPr lang="en-US" sz="4000" b="1" spc="3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3" y="1375519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知识共享</a:t>
            </a:r>
            <a:endParaRPr lang="en-US" sz="3200" b="1" spc="6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199" y="1077218"/>
            <a:ext cx="3376614" cy="811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607" y="3259714"/>
            <a:ext cx="5181600" cy="13388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允许其他人对你的文章进行传播、重混、调整或在原有基础上加工，甚至用于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商业用途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，只要别人标注原创作者姓名即可。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6269855" y="3273750"/>
            <a:ext cx="5181600" cy="13388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非商业用途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的前提下，允许其他人对你的作品进行重混、调整和在原有基础上加工。</a:t>
            </a:r>
            <a:endParaRPr lang="en-SG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S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r>
              <a:rPr lang="en-US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b="1" spc="6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59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综合以下三个不同</a:t>
            </a:r>
            <a:r>
              <a:rPr lang="zh-CN" altLang="en-US" sz="2400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领域期刋总编辑及责任编辑的经验及意见</a:t>
            </a:r>
            <a:endParaRPr lang="en-US" altLang="zh-CN" sz="2400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09" y="2322945"/>
            <a:ext cx="23368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23" y="2322945"/>
            <a:ext cx="210820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15" y="2322945"/>
            <a:ext cx="2120900" cy="317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5254" y="5595669"/>
            <a:ext cx="2053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IJNS</a:t>
            </a:r>
            <a:endParaRPr lang="en-US" b="1" dirty="0"/>
          </a:p>
          <a:p>
            <a:r>
              <a:rPr lang="en-US" dirty="0"/>
              <a:t>IF = 6.085	 (2015)</a:t>
            </a:r>
            <a:endParaRPr lang="en-US" dirty="0"/>
          </a:p>
          <a:p>
            <a:r>
              <a:rPr lang="en-US" dirty="0"/>
              <a:t>Rejection Rate: 50%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0399" y="5595669"/>
            <a:ext cx="2053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IJMPD</a:t>
            </a:r>
            <a:endParaRPr lang="en-US" b="1" dirty="0"/>
          </a:p>
          <a:p>
            <a:r>
              <a:rPr lang="en-US" dirty="0"/>
              <a:t>IF = 1.963 (2015)</a:t>
            </a:r>
            <a:endParaRPr lang="en-US" dirty="0"/>
          </a:p>
          <a:p>
            <a:r>
              <a:rPr lang="en-US" dirty="0"/>
              <a:t>Rejection Rate: 60%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62845" y="5595669"/>
            <a:ext cx="2053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M3AS</a:t>
            </a:r>
            <a:endParaRPr lang="en-US" b="1" dirty="0"/>
          </a:p>
          <a:p>
            <a:r>
              <a:rPr lang="en-US" dirty="0"/>
              <a:t>IF = 3.084 (2015)</a:t>
            </a:r>
            <a:endParaRPr lang="en-US" dirty="0"/>
          </a:p>
          <a:p>
            <a:r>
              <a:rPr lang="en-US" dirty="0"/>
              <a:t>Rejection Rate: 89%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5704" y="1060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2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投稿基本规则：</a:t>
            </a:r>
            <a:endParaRPr lang="en-SG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ja-JP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稿件不可剽窃他人材料。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若被发现，作者会被列入黑名单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(IJNS, IJMPD)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不能一稿多投。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若被发现，作者也会被列入黑名单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(IJNS)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博士生最好有指导教授或其他资深教授作为合作作者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(IJNS)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若文章因质量被拒绝，短时间内，避免重复提交文章到同一期刊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(M3AS)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/>
            <a:endParaRPr lang="en-US" sz="28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2403" y="4884476"/>
            <a:ext cx="2886075" cy="15811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期刋选择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确保文章提交到适当期刊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很多文章被拒绝是因为超出期刊宗旨和范围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(Aim and Scope)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例如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：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在M3AS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，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從中国提交的文章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占了40% 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因此被拒绝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除了参考期刊宗旨和范围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最重要是要参考该期刊已出版文章的内容与作者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(M3AS)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若因为超出范围被拒绝，可以向编辑咨询，提交到其它期刊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dirty="0"/>
          </a:p>
          <a:p>
            <a:pPr lvl="1"/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9225" y="1295278"/>
            <a:ext cx="2733374" cy="273337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若以开放获取发表，期刋选择的考量：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参考掠夺性出版商及期刊名单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完全型开放获取期刊的文章收录门槛一般比较低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一般文章处理费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(APC) 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会与期刊名气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(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如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IF)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成正比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Nature Communication – US$5,200 (2015 IF = 11.329)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PLOS ONE – US$1,495 (2015 IF = 3.057)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若质量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相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当，混合型开放获取期刊的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APC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比较高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(http://</a:t>
            </a:r>
            <a:r>
              <a:rPr lang="en-US" altLang="zh-CN" sz="20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onlinelibrary.wiley.com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/</a:t>
            </a:r>
            <a:r>
              <a:rPr lang="en-US" altLang="zh-CN" sz="20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doi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/10.1002/asi.23742/full)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正当程序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: 是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文章被接纳后才提供开放获取选项，从而确保文章质量一致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>
              <a:lnSpc>
                <a:spcPct val="170000"/>
              </a:lnSpc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13" y="1916045"/>
            <a:ext cx="4200629" cy="308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14" y="1825625"/>
            <a:ext cx="568520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825625"/>
            <a:ext cx="48249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世界科技出版公司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（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World Scientific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）成立于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1981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年，总部位于新加坡，是当今世界最具规模的独立出版公司之一，也是现今亚太地区规模最大的英文科技出版公司。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5600" y="242888"/>
            <a:ext cx="239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8" y="1037655"/>
            <a:ext cx="10135064" cy="5606467"/>
          </a:xfr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务必遵守期刊的投稿指南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对于那些大批量、周转快的期刊，若不遵守投稿要求，文章可能被处理编辑立即拒绝了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903822">
            <a:off x="3799642" y="3575166"/>
            <a:ext cx="1523710" cy="128372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08" y="844647"/>
            <a:ext cx="7920245" cy="5611622"/>
          </a:xfrm>
        </p:spPr>
      </p:pic>
      <p:sp>
        <p:nvSpPr>
          <p:cNvPr id="6" name="TextBox 5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7" y="935915"/>
            <a:ext cx="10552686" cy="5079683"/>
          </a:xfrm>
        </p:spPr>
      </p:pic>
      <p:sp>
        <p:nvSpPr>
          <p:cNvPr id="6" name="TextBox 5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27" y="949702"/>
            <a:ext cx="9941599" cy="5471456"/>
          </a:xfrm>
        </p:spPr>
      </p:pic>
      <p:sp>
        <p:nvSpPr>
          <p:cNvPr id="6" name="TextBox 5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53" y="966287"/>
            <a:ext cx="6736849" cy="5773079"/>
          </a:xfrm>
        </p:spPr>
      </p:pic>
      <p:sp>
        <p:nvSpPr>
          <p:cNvPr id="4" name="TextBox 3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科研论文写作参考书籍：</a:t>
            </a:r>
            <a:endParaRPr lang="en-US" sz="24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0065"/>
            <a:ext cx="1524000" cy="226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7" y="2460065"/>
            <a:ext cx="1524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7926" y="2487523"/>
            <a:ext cx="34321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非英语母语人士科研写作</a:t>
            </a:r>
            <a:endParaRPr lang="en-SG" altLang="zh-CN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Science Research Writing for Non-Native Speakers of English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作者：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Hilary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Glasman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-Deal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英国伦敦帝国学院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  <a:p>
            <a:r>
              <a:rPr lang="en-US" dirty="0">
                <a:hlinkClick r:id="rId3"/>
              </a:rPr>
              <a:t>http://dx.doi.org/10.1142/p605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67918" y="2370078"/>
            <a:ext cx="36261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</a:rPr>
              <a:t>科学论文写作</a:t>
            </a:r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SG" altLang="zh-CN" b="1" dirty="0">
                <a:solidFill>
                  <a:schemeClr val="bg2">
                    <a:lumMod val="25000"/>
                  </a:schemeClr>
                </a:solidFill>
              </a:rPr>
              <a:t>.0: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</a:rPr>
              <a:t> 读者与作者指南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Scientific Writing 2.0: A Reader and Writer’s Guide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  <a:p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作者：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Jean-Luc Lebrun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新加坡科技研究局科研人员培训导师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CN" sz="1600" dirty="0">
              <a:latin typeface="Arial" panose="020B0604020202020204" pitchFamily="34" charset="0"/>
            </a:endParaRPr>
          </a:p>
          <a:p>
            <a:r>
              <a:rPr lang="zh-CN" altLang="zh-CN" dirty="0">
                <a:hlinkClick r:id="rId4"/>
              </a:rPr>
              <a:t>http://www.worldscientific.com/worldscibooks/10.1142/8156</a:t>
            </a:r>
            <a:r>
              <a:rPr lang="en-US" altLang="zh-CN" dirty="0"/>
              <a:t> </a:t>
            </a:r>
            <a:r>
              <a:rPr lang="zh-CN" altLang="zh-CN" dirty="0"/>
              <a:t> </a:t>
            </a:r>
            <a:endParaRPr lang="zh-CN" altLang="zh-CN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求助出版服务中心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，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例如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：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/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Editage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意得辑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2"/>
            <a:r>
              <a:rPr lang="en-US" altLang="zh-CN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hlinkClick r:id="rId1"/>
              </a:rPr>
              <a:t>http://www.editage.cn</a:t>
            </a:r>
            <a:endParaRPr lang="en-US" altLang="zh-CN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1"/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1"/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1"/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1"/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1"/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1"/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Edanz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理文编辑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2"/>
            <a:r>
              <a:rPr lang="en-US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hlinkClick r:id="rId2"/>
              </a:rPr>
              <a:t>https://www.liwenbianji.cn</a:t>
            </a:r>
            <a:r>
              <a:rPr lang="en-US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28" y="1826267"/>
            <a:ext cx="5518672" cy="2175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28" y="4477461"/>
            <a:ext cx="5518672" cy="1966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其它要点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注册获取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ORCID (Open Researcher and Contributor ID)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来与其他研究者区别开来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(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  <a:hlinkClick r:id="rId1"/>
              </a:rPr>
              <a:t>http://orcid.org)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66" y="2886686"/>
            <a:ext cx="8020050" cy="3290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03" y="4111185"/>
            <a:ext cx="1845446" cy="103906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其它要点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征求同行的意见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1">
              <a:lnSpc>
                <a:spcPct val="20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为简化文章提交与评审过程，出版社采用各种自动化设备，过滤掉有问题的文章。</a:t>
            </a:r>
            <a:endParaRPr lang="en-SG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914400" lvl="2" indent="0">
              <a:lnSpc>
                <a:spcPct val="200000"/>
              </a:lnSpc>
              <a:buNone/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例如利用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  <a:hlinkClick r:id="rId1"/>
              </a:rPr>
              <a:t>Crossref Similarity Check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滤掉自我剽窃论文。因此，准备手稿的时候，要避免疏忽失误。如果有需要可以利用</a:t>
            </a:r>
            <a:r>
              <a:rPr lang="en-US" altLang="zh-CN" sz="16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  <a:hlinkClick r:id="rId2"/>
              </a:rPr>
              <a:t>iThenticate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來检查。</a:t>
            </a:r>
            <a:endParaRPr lang="en-SG" altLang="zh-CN" sz="16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914400" lvl="2" indent="0">
              <a:lnSpc>
                <a:spcPct val="200000"/>
              </a:lnSpc>
              <a:buNone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0491" y="322787"/>
            <a:ext cx="416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期刊投稿的策略与要点</a:t>
            </a:r>
            <a:endParaRPr lang="en-US" sz="28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4804576"/>
            <a:ext cx="2886075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507" y="4940287"/>
            <a:ext cx="4268634" cy="13410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5695" y="1972658"/>
            <a:ext cx="3247832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世界科技在美国、英国、德国、印度、日内瓦、以色列以及香港、上海、北京、台北等全球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12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大城市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设有分公司或办事处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>
              <a:lnSpc>
                <a:spcPct val="110000"/>
              </a:lnSpc>
            </a:pPr>
            <a:endParaRPr lang="en-US" altLang="en-US" sz="2800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741" y="1515335"/>
            <a:ext cx="6658838" cy="44885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4963"/>
            <a:ext cx="9144000" cy="2387600"/>
          </a:xfrm>
        </p:spPr>
        <p:txBody>
          <a:bodyPr/>
          <a:lstStyle/>
          <a:p>
            <a:r>
              <a:rPr lang="en-US" b="1" spc="800" dirty="0">
                <a:solidFill>
                  <a:schemeClr val="bg2">
                    <a:lumMod val="25000"/>
                  </a:schemeClr>
                </a:solidFill>
              </a:rPr>
              <a:t>谢</a:t>
            </a:r>
            <a:r>
              <a:rPr lang="zh-CN" altLang="en-US" b="1" spc="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spc="800" dirty="0">
                <a:solidFill>
                  <a:schemeClr val="bg2">
                    <a:lumMod val="25000"/>
                  </a:schemeClr>
                </a:solidFill>
              </a:rPr>
              <a:t>谢</a:t>
            </a:r>
            <a:endParaRPr lang="en-US" b="1" spc="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736" y="2566879"/>
            <a:ext cx="1900570" cy="190057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92389" y="746587"/>
            <a:ext cx="8130067" cy="5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编辑委员包括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IHEP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的陈和生院士</a:t>
            </a:r>
            <a:r>
              <a:rPr lang="zh-SG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、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邢志忠博士及金山博士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IF: </a:t>
            </a:r>
            <a:r>
              <a:rPr lang="is-I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1.086 (2013)   1.699 (2014)   1.799 (2015)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拒稿率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: 40% (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中国稿件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拒稿率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: 48%)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没有從中国來的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OA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稿件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近期与中国一些主要实验相关的文章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: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中国的超级对撞机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highlight>
                  <a:srgbClr val="C0C0C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Supercollider (CEPC) in China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 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2" eaLnBrk="1" hangingPunct="1"/>
            <a:r>
              <a:rPr lang="en-US" sz="1400" u="sng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hlinkClick r:id="rId1"/>
              </a:rPr>
              <a:t>http://www.worldscientific.com/toc/ijmpa/31/30</a:t>
            </a:r>
            <a:r>
              <a:rPr lang="en-US" sz="1400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 </a:t>
            </a:r>
            <a:endParaRPr lang="en-US" sz="1400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lvl="2" eaLnBrk="1" hangingPunct="1"/>
            <a:r>
              <a:rPr lang="en-US" sz="1400" u="sng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hlinkClick r:id="rId2"/>
              </a:rPr>
              <a:t>http://www.worldscientific.com/toc/ijmpa/31/33</a:t>
            </a:r>
            <a:endParaRPr lang="en-US" altLang="zh-CN" sz="1400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李政道与</a:t>
            </a:r>
            <a:r>
              <a:rPr lang="en-SG" altLang="zh-CN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BEPC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T D Lee and BEPC </a:t>
            </a:r>
            <a:endParaRPr lang="en-US" sz="1600" dirty="0">
              <a:solidFill>
                <a:schemeClr val="bg2">
                  <a:lumMod val="25000"/>
                </a:schemeClr>
              </a:solidFill>
              <a:highlight>
                <a:srgbClr val="C0C0C0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2" eaLnBrk="1" hangingPunct="1"/>
            <a:r>
              <a:rPr lang="en-US" sz="1400" u="sng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hlinkClick r:id="rId3"/>
              </a:rPr>
              <a:t>http://www.worldscientific.com/doi/abs/10.1142/S0217751X17300071</a:t>
            </a:r>
            <a:endParaRPr lang="en-US" sz="1400" u="sng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 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BES-III </a:t>
            </a:r>
            <a:r>
              <a:rPr lang="zh-CN" altLang="en-US" sz="16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物理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Physics at BES-III</a:t>
            </a:r>
            <a:endParaRPr lang="en-US" sz="1600" dirty="0">
              <a:solidFill>
                <a:schemeClr val="bg2">
                  <a:lumMod val="25000"/>
                </a:schemeClr>
              </a:solidFill>
              <a:highlight>
                <a:srgbClr val="C0C0C0"/>
              </a:highlight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lvl="2" eaLnBrk="1" hangingPunct="1"/>
            <a:r>
              <a:rPr lang="en-US" sz="1400" u="sng" dirty="0">
                <a:solidFill>
                  <a:schemeClr val="tx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hlinkClick r:id="rId4"/>
              </a:rPr>
              <a:t>http://www.worldscientific.com/toc/ijmpa/24/supp01#t=toc</a:t>
            </a:r>
            <a:endParaRPr lang="en-US" altLang="zh-CN" sz="1400" dirty="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456" y="1640357"/>
            <a:ext cx="2108200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389" y="950774"/>
            <a:ext cx="7940583" cy="16158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现代物理国际期刊</a:t>
            </a:r>
            <a:r>
              <a:rPr lang="en-SG" altLang="zh-CN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A (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粒子与场、重力、宇宙学）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International Journal of Modern Physics A (IJMPA)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Particles and Fields; Gravitation; Cosmology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SG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91229" y="2954020"/>
            <a:ext cx="8526879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编辑委员包括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IHEP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的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陈和生院士</a:t>
            </a:r>
            <a:r>
              <a:rPr lang="zh-SG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、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邢志忠博士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及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金山博士</a:t>
            </a:r>
            <a:endParaRPr lang="en-US" altLang="zh-CN" sz="2000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IF: </a:t>
            </a:r>
            <a:r>
              <a:rPr lang="is-I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1.338 (2013)   1.198 (2014)   1.116 (2015)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拒稿率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: 43% (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中国稿件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拒稿率 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: 34%)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没有从中国來的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OA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稿件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08" y="2323937"/>
            <a:ext cx="2108200" cy="316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229" y="1422086"/>
            <a:ext cx="7914319" cy="18036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现代物理学报</a:t>
            </a:r>
            <a:r>
              <a:rPr lang="en-SG" altLang="zh-CN" sz="20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</a:t>
            </a:r>
            <a:r>
              <a:rPr lang="en-SG" altLang="zh-CN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粒子与场、重力、宇宙学、核物理）</a:t>
            </a:r>
            <a:endParaRPr lang="en-SG" altLang="zh-CN" b="1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Modern Physics Letters A (MPLA)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Particles and Fields; Gravitation; Cosmology and Nuclear Physics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SG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1621"/>
            <a:ext cx="10515600" cy="20625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75893"/>
            <a:ext cx="10375900" cy="2768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9788" y="242888"/>
            <a:ext cx="239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剽窃案例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8155"/>
            <a:ext cx="10515600" cy="29128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25900"/>
            <a:ext cx="10414000" cy="2856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9788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spc="3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剽窃案例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68" y="1866472"/>
            <a:ext cx="285534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9805" y="2056982"/>
            <a:ext cx="6160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1991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年公司获得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诺贝尔基金会授权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，独家出版发行自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1901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年以来各类学科（物理、化学、生理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/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医学、经济、和平及文学）的诺贝尔奖得主演讲文集及生平介绍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(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英文版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)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，成为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第一个获此殊荣的亚洲出版机构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。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76" y="1126781"/>
            <a:ext cx="9773962" cy="112781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475"/>
              </a:spcBef>
              <a:buNone/>
              <a:tabLst>
                <a:tab pos="0" algn="l"/>
                <a:tab pos="112395" algn="l"/>
                <a:tab pos="569595" algn="l"/>
                <a:tab pos="1026795" algn="l"/>
                <a:tab pos="1483995" algn="l"/>
                <a:tab pos="1941195" algn="l"/>
                <a:tab pos="2398395" algn="l"/>
                <a:tab pos="2855595" algn="l"/>
                <a:tab pos="3312795" algn="l"/>
                <a:tab pos="3769995" algn="l"/>
                <a:tab pos="4227195" algn="l"/>
                <a:tab pos="4684395" algn="l"/>
                <a:tab pos="5141595" algn="l"/>
                <a:tab pos="5598795" algn="l"/>
                <a:tab pos="6055995" algn="l"/>
                <a:tab pos="6513195" algn="l"/>
                <a:tab pos="6970395" algn="l"/>
                <a:tab pos="7427595" algn="l"/>
                <a:tab pos="7884795" algn="l"/>
                <a:tab pos="8341995" algn="l"/>
                <a:tab pos="8799195" algn="l"/>
              </a:tabLst>
            </a:pPr>
            <a:r>
              <a:rPr lang="zh-SG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除诺贝尔文集</a:t>
            </a:r>
            <a:r>
              <a:rPr lang="zh-CN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之外</a:t>
            </a:r>
            <a:r>
              <a:rPr lang="zh-SG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，世界科技也</a:t>
            </a:r>
            <a:r>
              <a:rPr lang="zh-CN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是</a:t>
            </a:r>
            <a:r>
              <a:rPr lang="en-US" altLang="zh-CN" sz="112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《</a:t>
            </a:r>
            <a:r>
              <a:rPr lang="zh-SG" altLang="en-US" sz="112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沃尔夫奖文集</a:t>
            </a:r>
            <a:r>
              <a:rPr lang="en-US" altLang="zh-CN" sz="112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》</a:t>
            </a:r>
            <a:r>
              <a:rPr lang="zh-CN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的出版机构。</a:t>
            </a:r>
            <a:r>
              <a:rPr lang="en-US" altLang="zh-CN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《</a:t>
            </a:r>
            <a:r>
              <a:rPr lang="zh-CN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沃尔夫奖文集</a:t>
            </a:r>
            <a:r>
              <a:rPr lang="en-US" altLang="zh-CN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》</a:t>
            </a:r>
            <a:r>
              <a:rPr lang="zh-CN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收录了</a:t>
            </a:r>
            <a:r>
              <a:rPr lang="zh-SG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农业、化学、医学、物理、数学</a:t>
            </a:r>
            <a:r>
              <a:rPr lang="zh-CN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等</a:t>
            </a:r>
            <a:r>
              <a:rPr lang="zh-SG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各学科</a:t>
            </a:r>
            <a:r>
              <a:rPr lang="zh-CN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沃尔夫奖</a:t>
            </a:r>
            <a:r>
              <a:rPr lang="zh-SG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得主</a:t>
            </a:r>
            <a:r>
              <a:rPr lang="zh-CN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的文章</a:t>
            </a:r>
            <a:r>
              <a:rPr lang="zh-SG" altLang="en-US" sz="112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。</a:t>
            </a:r>
            <a:endParaRPr lang="zh-SG" altLang="en-US" sz="112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indent="0">
              <a:lnSpc>
                <a:spcPct val="110000"/>
              </a:lnSpc>
              <a:spcBef>
                <a:spcPts val="475"/>
              </a:spcBef>
              <a:buNone/>
              <a:tabLst>
                <a:tab pos="0" algn="l"/>
                <a:tab pos="112395" algn="l"/>
                <a:tab pos="569595" algn="l"/>
                <a:tab pos="1026795" algn="l"/>
                <a:tab pos="1483995" algn="l"/>
                <a:tab pos="1941195" algn="l"/>
                <a:tab pos="2398395" algn="l"/>
                <a:tab pos="2855595" algn="l"/>
                <a:tab pos="3312795" algn="l"/>
                <a:tab pos="3769995" algn="l"/>
                <a:tab pos="4227195" algn="l"/>
                <a:tab pos="4684395" algn="l"/>
                <a:tab pos="5141595" algn="l"/>
                <a:tab pos="5598795" algn="l"/>
                <a:tab pos="6055995" algn="l"/>
                <a:tab pos="6513195" algn="l"/>
                <a:tab pos="6970395" algn="l"/>
                <a:tab pos="7427595" algn="l"/>
                <a:tab pos="7884795" algn="l"/>
                <a:tab pos="8341995" algn="l"/>
                <a:tab pos="8799195" algn="l"/>
              </a:tabLst>
            </a:pPr>
            <a:endParaRPr lang="zh-SG" altLang="en-US" sz="7000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22" y="3430401"/>
            <a:ext cx="72771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世界科技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与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美国国家学院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紧密合作，发行美国政府科学顾问的学术作品，并将其推广到亚洲市场。</a:t>
            </a:r>
            <a:endParaRPr lang="en-US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40" y="3733800"/>
            <a:ext cx="9810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40" y="3886200"/>
            <a:ext cx="5314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64" y="2002606"/>
            <a:ext cx="621274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34094" y="3236288"/>
            <a:ext cx="3962400" cy="6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FontTx/>
              <a:buNone/>
            </a:pP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每年出版</a:t>
            </a:r>
            <a:r>
              <a:rPr lang="en-US" altLang="zh-SG" sz="32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60</a:t>
            </a:r>
            <a:r>
              <a:rPr lang="en-US" altLang="en-US" sz="32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0</a:t>
            </a: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余</a:t>
            </a:r>
            <a:r>
              <a:rPr lang="zh-SG" altLang="en-US" sz="32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种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新书</a:t>
            </a:r>
            <a:endParaRPr lang="zh-SG" altLang="en-US" sz="28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075190" y="1825626"/>
            <a:ext cx="5710078" cy="44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numCol="2">
            <a:spAutoFit/>
          </a:bodyPr>
          <a:lstStyle>
            <a:lvl1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1pPr>
            <a:lvl2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algn="l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eaLnBrk="1" hangingPunct="1">
              <a:lnSpc>
                <a:spcPct val="100000"/>
              </a:lnSpc>
              <a:buFont typeface="Times New Roman" panose="0202060305040502030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物理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Times New Roman" panose="0202060305040502030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数学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宋体" panose="02010600030101010101" pitchFamily="2" charset="-122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医药与生命科学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宋体" panose="02010600030101010101" pitchFamily="2" charset="-122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工程学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宋体" panose="02010600030101010101" pitchFamily="2" charset="-122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化学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宋体" panose="02010600030101010101" pitchFamily="2" charset="-122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计算机科学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宋体" panose="02010600030101010101" pitchFamily="2" charset="-122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非线性科学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宋体" panose="02010600030101010101" pitchFamily="2" charset="-122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环境科学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材料科学</a:t>
            </a:r>
            <a:endParaRPr lang="en-US" altLang="zh-SG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经济与金融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商业与管理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教育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亚洲研究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科学史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绘测与建筑管理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大众科学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SG" altLang="en-US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一般读物</a:t>
            </a:r>
            <a:r>
              <a:rPr lang="en-US" altLang="zh-SG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</a:t>
            </a:r>
            <a:r>
              <a:rPr lang="en-US" altLang="zh-SG" sz="24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              </a:t>
            </a:r>
            <a:endParaRPr lang="zh-SG" altLang="en-US" sz="24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4496" y="1825625"/>
            <a:ext cx="2415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SG" altLang="en-US" sz="2800" b="1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图书出版领域</a:t>
            </a:r>
            <a:r>
              <a:rPr lang="zh-SG" altLang="en-US" sz="2800" dirty="0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：</a:t>
            </a:r>
            <a:r>
              <a:rPr lang="en-US" altLang="zh-SG" sz="2800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      </a:t>
            </a:r>
            <a:endParaRPr lang="en-US" altLang="en-US" sz="2800" u="sng" dirty="0">
              <a:solidFill>
                <a:srgbClr val="0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5600" y="242888"/>
            <a:ext cx="23903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 err="1">
                <a:solidFill>
                  <a:schemeClr val="bg2">
                    <a:lumMod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华文仿宋" panose="02010600040101010101" charset="-122"/>
              </a:rPr>
              <a:t>公司简介</a:t>
            </a:r>
            <a:endParaRPr lang="en-US" sz="4000" b="1" spc="300" dirty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华文仿宋" panose="02010600040101010101" charset="-122"/>
            </a:endParaRPr>
          </a:p>
          <a:p>
            <a:endParaRPr lang="en-US" sz="4000" b="1" dirty="0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5796</Words>
  <Application>WPS 演示</Application>
  <PresentationFormat>Widescreen</PresentationFormat>
  <Paragraphs>428</Paragraphs>
  <Slides>44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60" baseType="lpstr">
      <vt:lpstr>Arial</vt:lpstr>
      <vt:lpstr>宋体</vt:lpstr>
      <vt:lpstr>Wingdings</vt:lpstr>
      <vt:lpstr>Arial</vt:lpstr>
      <vt:lpstr>Microsoft YaHei UI</vt:lpstr>
      <vt:lpstr>华文仿宋</vt:lpstr>
      <vt:lpstr>MS PGothic</vt:lpstr>
      <vt:lpstr>Times New Roman</vt:lpstr>
      <vt:lpstr>Calibri</vt:lpstr>
      <vt:lpstr>微软雅黑</vt:lpstr>
      <vt:lpstr>Arial Unicode MS</vt:lpstr>
      <vt:lpstr>Calibri Light</vt:lpstr>
      <vt:lpstr>DengXian</vt:lpstr>
      <vt:lpstr>Segoe Print</vt:lpstr>
      <vt:lpstr>Courier New</vt:lpstr>
      <vt:lpstr>Office Theme</vt:lpstr>
      <vt:lpstr>开放获取与期刊投稿的 关系及策略</vt:lpstr>
      <vt:lpstr>世界科技出版公司简介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开放获取简介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期刊投稿的策略与要点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开放获取与期刊投稿的 关系及策略</dc:title>
  <dc:creator>Microsoft Office User</dc:creator>
  <cp:lastModifiedBy>Administrator</cp:lastModifiedBy>
  <cp:revision>193</cp:revision>
  <dcterms:created xsi:type="dcterms:W3CDTF">2016-05-05T06:51:00Z</dcterms:created>
  <dcterms:modified xsi:type="dcterms:W3CDTF">2018-04-23T08:56:13Z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